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9"/>
  </p:notesMasterIdLst>
  <p:sldIdLst>
    <p:sldId id="256" r:id="rId2"/>
    <p:sldId id="286" r:id="rId3"/>
    <p:sldId id="285" r:id="rId4"/>
    <p:sldId id="287" r:id="rId5"/>
    <p:sldId id="288" r:id="rId6"/>
    <p:sldId id="289" r:id="rId7"/>
    <p:sldId id="290" r:id="rId8"/>
    <p:sldId id="292" r:id="rId9"/>
    <p:sldId id="350" r:id="rId10"/>
    <p:sldId id="363" r:id="rId11"/>
    <p:sldId id="352" r:id="rId12"/>
    <p:sldId id="362" r:id="rId13"/>
    <p:sldId id="291" r:id="rId14"/>
    <p:sldId id="365" r:id="rId15"/>
    <p:sldId id="366" r:id="rId16"/>
    <p:sldId id="351" r:id="rId17"/>
    <p:sldId id="367" r:id="rId18"/>
  </p:sldIdLst>
  <p:sldSz cx="9144000" cy="5143500" type="screen16x9"/>
  <p:notesSz cx="6858000" cy="9144000"/>
  <p:embeddedFontLst>
    <p:embeddedFont>
      <p:font typeface="Nixie One" panose="020B0604020202020204" charset="0"/>
      <p:regular r:id="rId20"/>
    </p:embeddedFont>
    <p:embeddedFont>
      <p:font typeface="Roboto Slab"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37B"/>
    <a:srgbClr val="8172B9"/>
    <a:srgbClr val="94BF6E"/>
    <a:srgbClr val="3B8D61"/>
    <a:srgbClr val="498497"/>
    <a:srgbClr val="FFFFFF"/>
    <a:srgbClr val="80B351"/>
    <a:srgbClr val="124057"/>
    <a:srgbClr val="350154"/>
    <a:srgbClr val="A201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2D14A4-9FD1-4511-B241-04DEF6A2DD8A}">
  <a:tblStyle styleId="{5B2D14A4-9FD1-4511-B241-04DEF6A2DD8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495" autoAdjust="0"/>
    <p:restoredTop sz="94660"/>
  </p:normalViewPr>
  <p:slideViewPr>
    <p:cSldViewPr snapToGrid="0">
      <p:cViewPr varScale="1">
        <p:scale>
          <a:sx n="93" d="100"/>
          <a:sy n="93" d="100"/>
        </p:scale>
        <p:origin x="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4984982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5627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7641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30416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CA" dirty="0"/>
              <a:t>Almost everyone you speak to has a different method of staining slide with Diff-</a:t>
            </a:r>
            <a:r>
              <a:rPr lang="en-CA" dirty="0" err="1"/>
              <a:t>Quik</a:t>
            </a:r>
            <a:r>
              <a:rPr lang="en-CA" dirty="0"/>
              <a:t>.</a:t>
            </a:r>
            <a:r>
              <a:rPr lang="en-CA" baseline="0" dirty="0"/>
              <a:t> </a:t>
            </a:r>
          </a:p>
          <a:p>
            <a:r>
              <a:rPr lang="en-CA" baseline="0" dirty="0"/>
              <a:t>Here`s what we do in the dermatology service at OVC: </a:t>
            </a:r>
          </a:p>
          <a:p>
            <a:r>
              <a:rPr lang="en-CA" baseline="0" dirty="0"/>
              <a:t>Heat fix if sample is waxy or greasy</a:t>
            </a:r>
          </a:p>
          <a:p>
            <a:r>
              <a:rPr lang="en-CA" baseline="0" dirty="0"/>
              <a:t>Remove any soot from back of slide </a:t>
            </a:r>
          </a:p>
          <a:p>
            <a:r>
              <a:rPr lang="en-CA" baseline="0" dirty="0"/>
              <a:t>Dip in fixative for slow count of 10</a:t>
            </a:r>
          </a:p>
          <a:p>
            <a:r>
              <a:rPr lang="en-CA" baseline="0" dirty="0"/>
              <a:t>Let excess drain back into vial</a:t>
            </a:r>
          </a:p>
          <a:p>
            <a:r>
              <a:rPr lang="en-CA" baseline="0" dirty="0"/>
              <a:t>Dip in first stain (pink eosin stain) for slow count of 10</a:t>
            </a:r>
          </a:p>
          <a:p>
            <a:r>
              <a:rPr lang="en-CA" baseline="0" dirty="0"/>
              <a:t>Let excess drain back into vial</a:t>
            </a:r>
          </a:p>
          <a:p>
            <a:r>
              <a:rPr lang="en-CA" baseline="0" dirty="0"/>
              <a:t>Dip in final purple stain for slow count of 20</a:t>
            </a:r>
          </a:p>
          <a:p>
            <a:r>
              <a:rPr lang="en-CA" baseline="0" dirty="0"/>
              <a:t>Let excess drain back into vial</a:t>
            </a:r>
          </a:p>
          <a:p>
            <a:r>
              <a:rPr lang="en-CA" baseline="0" dirty="0"/>
              <a:t>Rinse both sides of slide thoroughly with gentle stream of water</a:t>
            </a:r>
          </a:p>
          <a:p>
            <a:r>
              <a:rPr lang="en-CA" baseline="0" dirty="0"/>
              <a:t>Shake excess water from slide and blot dry with bibulous paper</a:t>
            </a:r>
          </a:p>
          <a:p>
            <a:r>
              <a:rPr lang="en-CA" baseline="0" dirty="0"/>
              <a:t>Apply one drop of immersion oil, then apply </a:t>
            </a:r>
            <a:r>
              <a:rPr lang="en-CA" baseline="0" dirty="0" err="1"/>
              <a:t>coverslip</a:t>
            </a:r>
            <a:r>
              <a:rPr lang="en-CA" baseline="0" dirty="0"/>
              <a:t> </a:t>
            </a:r>
          </a:p>
          <a:p>
            <a:r>
              <a:rPr lang="en-CA" baseline="0" dirty="0"/>
              <a:t>*** make sure there is only one </a:t>
            </a:r>
            <a:r>
              <a:rPr lang="en-CA" baseline="0" dirty="0" err="1"/>
              <a:t>coverslip</a:t>
            </a:r>
            <a:r>
              <a:rPr lang="en-CA" baseline="0" dirty="0"/>
              <a:t> – if there are two stuck together, you will be able to see clearly at low power and high dry, but will be driven insane trying to focus on oil immersion lens ***</a:t>
            </a:r>
          </a:p>
          <a:p>
            <a:r>
              <a:rPr lang="en-CA" baseline="0" dirty="0"/>
              <a:t>Be sure to change your stains at least once every 2 weeks or you will have stain precipitants on your samples which can be difficult to distinguish from bacteria on cytology. </a:t>
            </a:r>
          </a:p>
          <a:p>
            <a:r>
              <a:rPr lang="en-CA" baseline="0" dirty="0"/>
              <a:t>As well, be sure to take your sample on the sample side of the slide – it will be impossible to focus when the sample is on the other side!</a:t>
            </a:r>
          </a:p>
          <a:p>
            <a:r>
              <a:rPr lang="en-CA" baseline="0" dirty="0"/>
              <a:t>                                </a:t>
            </a:r>
          </a:p>
          <a:p>
            <a:endParaRPr lang="en-CA" dirty="0"/>
          </a:p>
        </p:txBody>
      </p:sp>
      <p:sp>
        <p:nvSpPr>
          <p:cNvPr id="4" name="Slide Number Placeholder 3"/>
          <p:cNvSpPr>
            <a:spLocks noGrp="1"/>
          </p:cNvSpPr>
          <p:nvPr>
            <p:ph type="sldNum" sz="quarter" idx="10"/>
          </p:nvPr>
        </p:nvSpPr>
        <p:spPr/>
        <p:txBody>
          <a:bodyPr/>
          <a:lstStyle/>
          <a:p>
            <a:pPr>
              <a:defRPr/>
            </a:pPr>
            <a:fld id="{8E2726C9-7FFD-4236-814C-996653003CA2}" type="slidenum">
              <a:rPr lang="en-US" smtClean="0"/>
              <a:pPr>
                <a:defRPr/>
              </a:pPr>
              <a:t>12</a:t>
            </a:fld>
            <a:endParaRPr lang="en-US"/>
          </a:p>
        </p:txBody>
      </p:sp>
    </p:spTree>
    <p:extLst>
      <p:ext uri="{BB962C8B-B14F-4D97-AF65-F5344CB8AC3E}">
        <p14:creationId xmlns:p14="http://schemas.microsoft.com/office/powerpoint/2010/main" val="729646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5509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cd36154fc_19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cd36154fc_19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3831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916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6946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9839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006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21448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8949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8548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6165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16522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CA" dirty="0"/>
              <a:t>Almost everyone you speak to has a different method of staining slide with Diff-</a:t>
            </a:r>
            <a:r>
              <a:rPr lang="en-CA" dirty="0" err="1"/>
              <a:t>Quik</a:t>
            </a:r>
            <a:r>
              <a:rPr lang="en-CA" dirty="0"/>
              <a:t>.</a:t>
            </a:r>
            <a:r>
              <a:rPr lang="en-CA" baseline="0" dirty="0"/>
              <a:t> </a:t>
            </a:r>
          </a:p>
          <a:p>
            <a:r>
              <a:rPr lang="en-CA" baseline="0" dirty="0"/>
              <a:t>Here`s what we do in the dermatology service at OVC: </a:t>
            </a:r>
          </a:p>
          <a:p>
            <a:r>
              <a:rPr lang="en-CA" baseline="0" dirty="0"/>
              <a:t>Heat fix if sample is waxy or greasy</a:t>
            </a:r>
          </a:p>
          <a:p>
            <a:r>
              <a:rPr lang="en-CA" baseline="0" dirty="0"/>
              <a:t>Remove any soot from back of slide </a:t>
            </a:r>
          </a:p>
          <a:p>
            <a:r>
              <a:rPr lang="en-CA" baseline="0" dirty="0"/>
              <a:t>Dip in fixative for slow count of 10</a:t>
            </a:r>
          </a:p>
          <a:p>
            <a:r>
              <a:rPr lang="en-CA" baseline="0" dirty="0"/>
              <a:t>Let excess drain back into vial</a:t>
            </a:r>
          </a:p>
          <a:p>
            <a:r>
              <a:rPr lang="en-CA" baseline="0" dirty="0"/>
              <a:t>Dip in first stain (pink eosin stain) for slow count of 10</a:t>
            </a:r>
          </a:p>
          <a:p>
            <a:r>
              <a:rPr lang="en-CA" baseline="0" dirty="0"/>
              <a:t>Let excess drain back into vial</a:t>
            </a:r>
          </a:p>
          <a:p>
            <a:r>
              <a:rPr lang="en-CA" baseline="0" dirty="0"/>
              <a:t>Dip in final purple stain for slow count of 20</a:t>
            </a:r>
          </a:p>
          <a:p>
            <a:r>
              <a:rPr lang="en-CA" baseline="0" dirty="0"/>
              <a:t>Let excess drain back into vial</a:t>
            </a:r>
          </a:p>
          <a:p>
            <a:r>
              <a:rPr lang="en-CA" baseline="0" dirty="0"/>
              <a:t>Rinse both sides of slide thoroughly with gentle stream of water</a:t>
            </a:r>
          </a:p>
          <a:p>
            <a:r>
              <a:rPr lang="en-CA" baseline="0" dirty="0"/>
              <a:t>Shake excess water from slide and blot dry with bibulous paper</a:t>
            </a:r>
          </a:p>
          <a:p>
            <a:r>
              <a:rPr lang="en-CA" baseline="0" dirty="0"/>
              <a:t>Apply one drop of immersion oil, then apply </a:t>
            </a:r>
            <a:r>
              <a:rPr lang="en-CA" baseline="0" dirty="0" err="1"/>
              <a:t>coverslip</a:t>
            </a:r>
            <a:r>
              <a:rPr lang="en-CA" baseline="0" dirty="0"/>
              <a:t> </a:t>
            </a:r>
          </a:p>
          <a:p>
            <a:r>
              <a:rPr lang="en-CA" baseline="0" dirty="0"/>
              <a:t>*** make sure there is only one </a:t>
            </a:r>
            <a:r>
              <a:rPr lang="en-CA" baseline="0" dirty="0" err="1"/>
              <a:t>coverslip</a:t>
            </a:r>
            <a:r>
              <a:rPr lang="en-CA" baseline="0" dirty="0"/>
              <a:t> – if there are two stuck together, you will be able to see clearly at low power and high dry, but will be driven insane trying to focus on oil immersion lens ***</a:t>
            </a:r>
          </a:p>
          <a:p>
            <a:r>
              <a:rPr lang="en-CA" baseline="0" dirty="0"/>
              <a:t>Be sure to change your stains at least once every 2 weeks or you will have stain precipitants on your samples which can be difficult to distinguish from bacteria on cytology. </a:t>
            </a:r>
          </a:p>
          <a:p>
            <a:r>
              <a:rPr lang="en-CA" baseline="0" dirty="0"/>
              <a:t>As well, be sure to take your sample on the sample side of the slide – it will be impossible to focus when the sample is on the other side!</a:t>
            </a:r>
          </a:p>
          <a:p>
            <a:r>
              <a:rPr lang="en-CA" baseline="0" dirty="0"/>
              <a:t>                                </a:t>
            </a:r>
          </a:p>
          <a:p>
            <a:endParaRPr lang="en-CA" dirty="0"/>
          </a:p>
        </p:txBody>
      </p:sp>
      <p:sp>
        <p:nvSpPr>
          <p:cNvPr id="4" name="Slide Number Placeholder 3"/>
          <p:cNvSpPr>
            <a:spLocks noGrp="1"/>
          </p:cNvSpPr>
          <p:nvPr>
            <p:ph type="sldNum" sz="quarter" idx="10"/>
          </p:nvPr>
        </p:nvSpPr>
        <p:spPr/>
        <p:txBody>
          <a:bodyPr/>
          <a:lstStyle/>
          <a:p>
            <a:pPr>
              <a:defRPr/>
            </a:pPr>
            <a:fld id="{8E2726C9-7FFD-4236-814C-996653003CA2}" type="slidenum">
              <a:rPr lang="en-US" smtClean="0"/>
              <a:pPr>
                <a:defRPr/>
              </a:pPr>
              <a:t>9</a:t>
            </a:fld>
            <a:endParaRPr lang="en-US"/>
          </a:p>
        </p:txBody>
      </p:sp>
    </p:spTree>
    <p:extLst>
      <p:ext uri="{BB962C8B-B14F-4D97-AF65-F5344CB8AC3E}">
        <p14:creationId xmlns:p14="http://schemas.microsoft.com/office/powerpoint/2010/main" val="900021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4288500"/>
            <a:ext cx="9144000" cy="2475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91440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12" name="Google Shape;12;p2"/>
          <p:cNvSpPr/>
          <p:nvPr/>
        </p:nvSpPr>
        <p:spPr>
          <a:xfrm>
            <a:off x="0" y="500626"/>
            <a:ext cx="9144000" cy="38241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493605"/>
            <a:ext cx="9144000" cy="118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0" y="4584075"/>
            <a:ext cx="9144000" cy="5595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ctrTitle"/>
          </p:nvPr>
        </p:nvSpPr>
        <p:spPr>
          <a:xfrm>
            <a:off x="685800" y="2601425"/>
            <a:ext cx="5810400" cy="1159800"/>
          </a:xfrm>
          <a:prstGeom prst="rect">
            <a:avLst/>
          </a:prstGeom>
        </p:spPr>
        <p:txBody>
          <a:bodyPr spcFirstLastPara="1" wrap="square" lIns="91425" tIns="91425" rIns="91425" bIns="91425" anchor="b" anchorCtr="0"/>
          <a:lstStyle>
            <a:lvl1pPr lvl="0">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6"/>
        <p:cNvGrpSpPr/>
        <p:nvPr/>
      </p:nvGrpSpPr>
      <p:grpSpPr>
        <a:xfrm>
          <a:off x="0" y="0"/>
          <a:ext cx="0" cy="0"/>
          <a:chOff x="0" y="0"/>
          <a:chExt cx="0" cy="0"/>
        </a:xfrm>
      </p:grpSpPr>
      <p:sp>
        <p:nvSpPr>
          <p:cNvPr id="17" name="Google Shape;17;p3"/>
          <p:cNvSpPr txBox="1">
            <a:spLocks noGrp="1"/>
          </p:cNvSpPr>
          <p:nvPr>
            <p:ph type="ctrTitle"/>
          </p:nvPr>
        </p:nvSpPr>
        <p:spPr>
          <a:xfrm>
            <a:off x="4113600" y="2878750"/>
            <a:ext cx="4505700" cy="1159800"/>
          </a:xfrm>
          <a:prstGeom prst="rect">
            <a:avLst/>
          </a:prstGeom>
        </p:spPr>
        <p:txBody>
          <a:bodyPr spcFirstLastPara="1" wrap="square" lIns="91425" tIns="91425" rIns="91425" bIns="91425" anchor="b" anchorCtr="0"/>
          <a:lstStyle>
            <a:lvl1pPr lvl="0" rtl="0">
              <a:spcBef>
                <a:spcPts val="0"/>
              </a:spcBef>
              <a:spcAft>
                <a:spcPts val="0"/>
              </a:spcAft>
              <a:buClr>
                <a:srgbClr val="114454"/>
              </a:buClr>
              <a:buSzPts val="4800"/>
              <a:buNone/>
              <a:defRPr sz="4800">
                <a:solidFill>
                  <a:srgbClr val="114454"/>
                </a:solidFill>
              </a:defRPr>
            </a:lvl1pPr>
            <a:lvl2pPr lvl="1" rtl="0">
              <a:spcBef>
                <a:spcPts val="0"/>
              </a:spcBef>
              <a:spcAft>
                <a:spcPts val="0"/>
              </a:spcAft>
              <a:buClr>
                <a:srgbClr val="114454"/>
              </a:buClr>
              <a:buSzPts val="4800"/>
              <a:buNone/>
              <a:defRPr sz="4800">
                <a:solidFill>
                  <a:srgbClr val="114454"/>
                </a:solidFill>
              </a:defRPr>
            </a:lvl2pPr>
            <a:lvl3pPr lvl="2" rtl="0">
              <a:spcBef>
                <a:spcPts val="0"/>
              </a:spcBef>
              <a:spcAft>
                <a:spcPts val="0"/>
              </a:spcAft>
              <a:buClr>
                <a:srgbClr val="114454"/>
              </a:buClr>
              <a:buSzPts val="4800"/>
              <a:buNone/>
              <a:defRPr sz="4800">
                <a:solidFill>
                  <a:srgbClr val="114454"/>
                </a:solidFill>
              </a:defRPr>
            </a:lvl3pPr>
            <a:lvl4pPr lvl="3" rtl="0">
              <a:spcBef>
                <a:spcPts val="0"/>
              </a:spcBef>
              <a:spcAft>
                <a:spcPts val="0"/>
              </a:spcAft>
              <a:buClr>
                <a:srgbClr val="114454"/>
              </a:buClr>
              <a:buSzPts val="4800"/>
              <a:buNone/>
              <a:defRPr sz="4800">
                <a:solidFill>
                  <a:srgbClr val="114454"/>
                </a:solidFill>
              </a:defRPr>
            </a:lvl4pPr>
            <a:lvl5pPr lvl="4" rtl="0">
              <a:spcBef>
                <a:spcPts val="0"/>
              </a:spcBef>
              <a:spcAft>
                <a:spcPts val="0"/>
              </a:spcAft>
              <a:buClr>
                <a:srgbClr val="114454"/>
              </a:buClr>
              <a:buSzPts val="4800"/>
              <a:buNone/>
              <a:defRPr sz="4800">
                <a:solidFill>
                  <a:srgbClr val="114454"/>
                </a:solidFill>
              </a:defRPr>
            </a:lvl5pPr>
            <a:lvl6pPr lvl="5" rtl="0">
              <a:spcBef>
                <a:spcPts val="0"/>
              </a:spcBef>
              <a:spcAft>
                <a:spcPts val="0"/>
              </a:spcAft>
              <a:buClr>
                <a:srgbClr val="114454"/>
              </a:buClr>
              <a:buSzPts val="4800"/>
              <a:buNone/>
              <a:defRPr sz="4800">
                <a:solidFill>
                  <a:srgbClr val="114454"/>
                </a:solidFill>
              </a:defRPr>
            </a:lvl6pPr>
            <a:lvl7pPr lvl="6" rtl="0">
              <a:spcBef>
                <a:spcPts val="0"/>
              </a:spcBef>
              <a:spcAft>
                <a:spcPts val="0"/>
              </a:spcAft>
              <a:buClr>
                <a:srgbClr val="114454"/>
              </a:buClr>
              <a:buSzPts val="4800"/>
              <a:buNone/>
              <a:defRPr sz="4800">
                <a:solidFill>
                  <a:srgbClr val="114454"/>
                </a:solidFill>
              </a:defRPr>
            </a:lvl7pPr>
            <a:lvl8pPr lvl="7" rtl="0">
              <a:spcBef>
                <a:spcPts val="0"/>
              </a:spcBef>
              <a:spcAft>
                <a:spcPts val="0"/>
              </a:spcAft>
              <a:buClr>
                <a:srgbClr val="114454"/>
              </a:buClr>
              <a:buSzPts val="4800"/>
              <a:buNone/>
              <a:defRPr sz="4800">
                <a:solidFill>
                  <a:srgbClr val="114454"/>
                </a:solidFill>
              </a:defRPr>
            </a:lvl8pPr>
            <a:lvl9pPr lvl="8" rtl="0">
              <a:spcBef>
                <a:spcPts val="0"/>
              </a:spcBef>
              <a:spcAft>
                <a:spcPts val="0"/>
              </a:spcAft>
              <a:buClr>
                <a:srgbClr val="114454"/>
              </a:buClr>
              <a:buSzPts val="4800"/>
              <a:buNone/>
              <a:defRPr sz="4800">
                <a:solidFill>
                  <a:srgbClr val="114454"/>
                </a:solidFill>
              </a:defRPr>
            </a:lvl9pPr>
          </a:lstStyle>
          <a:p>
            <a:endParaRPr/>
          </a:p>
        </p:txBody>
      </p:sp>
      <p:sp>
        <p:nvSpPr>
          <p:cNvPr id="18" name="Google Shape;18;p3"/>
          <p:cNvSpPr txBox="1">
            <a:spLocks noGrp="1"/>
          </p:cNvSpPr>
          <p:nvPr>
            <p:ph type="subTitle" idx="1"/>
          </p:nvPr>
        </p:nvSpPr>
        <p:spPr>
          <a:xfrm>
            <a:off x="4113600" y="3983050"/>
            <a:ext cx="4505700" cy="784800"/>
          </a:xfrm>
          <a:prstGeom prst="rect">
            <a:avLst/>
          </a:prstGeom>
        </p:spPr>
        <p:txBody>
          <a:bodyPr spcFirstLastPara="1" wrap="square" lIns="91425" tIns="91425" rIns="91425" bIns="91425" anchor="t" anchorCtr="0"/>
          <a:lstStyle>
            <a:lvl1pPr lvl="0" rtl="0">
              <a:spcBef>
                <a:spcPts val="0"/>
              </a:spcBef>
              <a:spcAft>
                <a:spcPts val="0"/>
              </a:spcAft>
              <a:buClr>
                <a:srgbClr val="94BF6E"/>
              </a:buClr>
              <a:buSzPts val="1800"/>
              <a:buNone/>
              <a:defRPr sz="1800" b="1">
                <a:solidFill>
                  <a:srgbClr val="94BF6E"/>
                </a:solidFill>
              </a:defRPr>
            </a:lvl1pPr>
            <a:lvl2pPr lvl="1" rtl="0">
              <a:spcBef>
                <a:spcPts val="0"/>
              </a:spcBef>
              <a:spcAft>
                <a:spcPts val="0"/>
              </a:spcAft>
              <a:buClr>
                <a:srgbClr val="94BF6E"/>
              </a:buClr>
              <a:buSzPts val="1800"/>
              <a:buNone/>
              <a:defRPr sz="1800" b="1">
                <a:solidFill>
                  <a:srgbClr val="94BF6E"/>
                </a:solidFill>
              </a:defRPr>
            </a:lvl2pPr>
            <a:lvl3pPr lvl="2" rtl="0">
              <a:spcBef>
                <a:spcPts val="0"/>
              </a:spcBef>
              <a:spcAft>
                <a:spcPts val="0"/>
              </a:spcAft>
              <a:buClr>
                <a:srgbClr val="94BF6E"/>
              </a:buClr>
              <a:buSzPts val="1800"/>
              <a:buNone/>
              <a:defRPr sz="1800" b="1">
                <a:solidFill>
                  <a:srgbClr val="94BF6E"/>
                </a:solidFill>
              </a:defRPr>
            </a:lvl3pPr>
            <a:lvl4pPr lvl="3" rtl="0">
              <a:spcBef>
                <a:spcPts val="0"/>
              </a:spcBef>
              <a:spcAft>
                <a:spcPts val="0"/>
              </a:spcAft>
              <a:buClr>
                <a:srgbClr val="94BF6E"/>
              </a:buClr>
              <a:buSzPts val="1800"/>
              <a:buNone/>
              <a:defRPr b="1">
                <a:solidFill>
                  <a:srgbClr val="94BF6E"/>
                </a:solidFill>
              </a:defRPr>
            </a:lvl4pPr>
            <a:lvl5pPr lvl="4" rtl="0">
              <a:spcBef>
                <a:spcPts val="0"/>
              </a:spcBef>
              <a:spcAft>
                <a:spcPts val="0"/>
              </a:spcAft>
              <a:buClr>
                <a:srgbClr val="94BF6E"/>
              </a:buClr>
              <a:buSzPts val="1800"/>
              <a:buNone/>
              <a:defRPr b="1">
                <a:solidFill>
                  <a:srgbClr val="94BF6E"/>
                </a:solidFill>
              </a:defRPr>
            </a:lvl5pPr>
            <a:lvl6pPr lvl="5" rtl="0">
              <a:spcBef>
                <a:spcPts val="0"/>
              </a:spcBef>
              <a:spcAft>
                <a:spcPts val="0"/>
              </a:spcAft>
              <a:buClr>
                <a:srgbClr val="94BF6E"/>
              </a:buClr>
              <a:buSzPts val="1800"/>
              <a:buNone/>
              <a:defRPr b="1">
                <a:solidFill>
                  <a:srgbClr val="94BF6E"/>
                </a:solidFill>
              </a:defRPr>
            </a:lvl6pPr>
            <a:lvl7pPr lvl="6" rtl="0">
              <a:spcBef>
                <a:spcPts val="0"/>
              </a:spcBef>
              <a:spcAft>
                <a:spcPts val="0"/>
              </a:spcAft>
              <a:buClr>
                <a:srgbClr val="94BF6E"/>
              </a:buClr>
              <a:buSzPts val="1800"/>
              <a:buNone/>
              <a:defRPr b="1">
                <a:solidFill>
                  <a:srgbClr val="94BF6E"/>
                </a:solidFill>
              </a:defRPr>
            </a:lvl7pPr>
            <a:lvl8pPr lvl="7" rtl="0">
              <a:spcBef>
                <a:spcPts val="0"/>
              </a:spcBef>
              <a:spcAft>
                <a:spcPts val="0"/>
              </a:spcAft>
              <a:buClr>
                <a:srgbClr val="94BF6E"/>
              </a:buClr>
              <a:buSzPts val="1800"/>
              <a:buNone/>
              <a:defRPr b="1">
                <a:solidFill>
                  <a:srgbClr val="94BF6E"/>
                </a:solidFill>
              </a:defRPr>
            </a:lvl8pPr>
            <a:lvl9pPr lvl="8" rtl="0">
              <a:spcBef>
                <a:spcPts val="0"/>
              </a:spcBef>
              <a:spcAft>
                <a:spcPts val="0"/>
              </a:spcAft>
              <a:buClr>
                <a:srgbClr val="94BF6E"/>
              </a:buClr>
              <a:buSzPts val="1800"/>
              <a:buNone/>
              <a:defRPr b="1">
                <a:solidFill>
                  <a:srgbClr val="94BF6E"/>
                </a:solidFill>
              </a:defRPr>
            </a:lvl9pPr>
          </a:lstStyle>
          <a:p>
            <a:endParaRPr/>
          </a:p>
        </p:txBody>
      </p:sp>
      <p:sp>
        <p:nvSpPr>
          <p:cNvPr id="19" name="Google Shape;19;p3"/>
          <p:cNvSpPr/>
          <p:nvPr/>
        </p:nvSpPr>
        <p:spPr>
          <a:xfrm>
            <a:off x="0" y="4288499"/>
            <a:ext cx="3474300" cy="2475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0" y="0"/>
            <a:ext cx="34743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21" name="Google Shape;21;p3"/>
          <p:cNvSpPr/>
          <p:nvPr/>
        </p:nvSpPr>
        <p:spPr>
          <a:xfrm>
            <a:off x="0" y="500626"/>
            <a:ext cx="3474300" cy="38241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0" y="4493604"/>
            <a:ext cx="3474300" cy="118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0" y="4584075"/>
            <a:ext cx="3474300" cy="5595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4"/>
        <p:cNvGrpSpPr/>
        <p:nvPr/>
      </p:nvGrpSpPr>
      <p:grpSpPr>
        <a:xfrm>
          <a:off x="0" y="0"/>
          <a:ext cx="0" cy="0"/>
          <a:chOff x="0" y="0"/>
          <a:chExt cx="0" cy="0"/>
        </a:xfrm>
      </p:grpSpPr>
      <p:sp>
        <p:nvSpPr>
          <p:cNvPr id="35" name="Google Shape;35;p5"/>
          <p:cNvSpPr/>
          <p:nvPr/>
        </p:nvSpPr>
        <p:spPr>
          <a:xfrm>
            <a:off x="0" y="0"/>
            <a:ext cx="2472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36" name="Google Shape;36;p5"/>
          <p:cNvSpPr/>
          <p:nvPr/>
        </p:nvSpPr>
        <p:spPr>
          <a:xfrm>
            <a:off x="0" y="500625"/>
            <a:ext cx="4572000" cy="10587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0" y="1553406"/>
            <a:ext cx="247200" cy="15327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0" y="3086100"/>
            <a:ext cx="247200" cy="6054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0" y="3691500"/>
            <a:ext cx="247200" cy="14520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5"/>
          <p:cNvCxnSpPr/>
          <p:nvPr/>
        </p:nvCxnSpPr>
        <p:spPr>
          <a:xfrm>
            <a:off x="1037450" y="809725"/>
            <a:ext cx="0" cy="470700"/>
          </a:xfrm>
          <a:prstGeom prst="straightConnector1">
            <a:avLst/>
          </a:prstGeom>
          <a:noFill/>
          <a:ln w="9525" cap="flat" cmpd="sng">
            <a:solidFill>
              <a:srgbClr val="18637B"/>
            </a:solidFill>
            <a:prstDash val="solid"/>
            <a:round/>
            <a:headEnd type="none" w="med" len="med"/>
            <a:tailEnd type="none" w="med" len="med"/>
          </a:ln>
        </p:spPr>
      </p:cxnSp>
      <p:sp>
        <p:nvSpPr>
          <p:cNvPr id="41" name="Google Shape;41;p5"/>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42" name="Google Shape;42;p5"/>
          <p:cNvSpPr txBox="1">
            <a:spLocks noGrp="1"/>
          </p:cNvSpPr>
          <p:nvPr>
            <p:ph type="body" idx="1"/>
          </p:nvPr>
        </p:nvSpPr>
        <p:spPr>
          <a:xfrm>
            <a:off x="1146025" y="1767275"/>
            <a:ext cx="7540800" cy="3158700"/>
          </a:xfrm>
          <a:prstGeom prst="rect">
            <a:avLst/>
          </a:prstGeom>
        </p:spPr>
        <p:txBody>
          <a:bodyPr spcFirstLastPara="1" wrap="square" lIns="91425" tIns="91425" rIns="91425" bIns="91425" anchor="t" anchorCtr="0"/>
          <a:lstStyle>
            <a:lvl1pPr marL="457200" lvl="0" indent="-406400">
              <a:spcBef>
                <a:spcPts val="600"/>
              </a:spcBef>
              <a:spcAft>
                <a:spcPts val="0"/>
              </a:spcAft>
              <a:buSzPts val="2800"/>
              <a:buChar char="▪"/>
              <a:defRPr sz="2800"/>
            </a:lvl1pPr>
            <a:lvl2pPr marL="914400" lvl="1" indent="-406400">
              <a:spcBef>
                <a:spcPts val="0"/>
              </a:spcBef>
              <a:spcAft>
                <a:spcPts val="0"/>
              </a:spcAft>
              <a:buSzPts val="2800"/>
              <a:buChar char="▫"/>
              <a:defRPr sz="2800"/>
            </a:lvl2pPr>
            <a:lvl3pPr marL="1371600" lvl="2" indent="-406400">
              <a:spcBef>
                <a:spcPts val="0"/>
              </a:spcBef>
              <a:spcAft>
                <a:spcPts val="0"/>
              </a:spcAft>
              <a:buSzPts val="2800"/>
              <a:buChar char="■"/>
              <a:defRPr sz="2800"/>
            </a:lvl3pPr>
            <a:lvl4pPr marL="1828800" lvl="3" indent="-406400">
              <a:spcBef>
                <a:spcPts val="0"/>
              </a:spcBef>
              <a:spcAft>
                <a:spcPts val="0"/>
              </a:spcAft>
              <a:buSzPts val="2800"/>
              <a:buChar char="●"/>
              <a:defRPr sz="2800"/>
            </a:lvl4pPr>
            <a:lvl5pPr marL="2286000" lvl="4" indent="-406400">
              <a:spcBef>
                <a:spcPts val="0"/>
              </a:spcBef>
              <a:spcAft>
                <a:spcPts val="0"/>
              </a:spcAft>
              <a:buSzPts val="2800"/>
              <a:buChar char="○"/>
              <a:defRPr sz="2800"/>
            </a:lvl5pPr>
            <a:lvl6pPr marL="2743200" lvl="5" indent="-406400">
              <a:spcBef>
                <a:spcPts val="0"/>
              </a:spcBef>
              <a:spcAft>
                <a:spcPts val="0"/>
              </a:spcAft>
              <a:buSzPts val="2800"/>
              <a:buChar char="■"/>
              <a:defRPr sz="2800"/>
            </a:lvl6pPr>
            <a:lvl7pPr marL="3200400" lvl="6" indent="-406400">
              <a:spcBef>
                <a:spcPts val="0"/>
              </a:spcBef>
              <a:spcAft>
                <a:spcPts val="0"/>
              </a:spcAft>
              <a:buSzPts val="2800"/>
              <a:buChar char="●"/>
              <a:defRPr sz="2800"/>
            </a:lvl7pPr>
            <a:lvl8pPr marL="3657600" lvl="7" indent="-406400">
              <a:spcBef>
                <a:spcPts val="0"/>
              </a:spcBef>
              <a:spcAft>
                <a:spcPts val="0"/>
              </a:spcAft>
              <a:buSzPts val="2800"/>
              <a:buChar char="○"/>
              <a:defRPr sz="2800"/>
            </a:lvl8pPr>
            <a:lvl9pPr marL="4114800" lvl="8" indent="-406400">
              <a:spcBef>
                <a:spcPts val="0"/>
              </a:spcBef>
              <a:spcAft>
                <a:spcPts val="0"/>
              </a:spcAft>
              <a:buSzPts val="2800"/>
              <a:buChar char="■"/>
              <a:defRPr sz="2800"/>
            </a:lvl9pPr>
          </a:lstStyle>
          <a:p>
            <a:endParaRPr/>
          </a:p>
        </p:txBody>
      </p:sp>
      <p:sp>
        <p:nvSpPr>
          <p:cNvPr id="43" name="Google Shape;43;p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4"/>
        <p:cNvGrpSpPr/>
        <p:nvPr/>
      </p:nvGrpSpPr>
      <p:grpSpPr>
        <a:xfrm>
          <a:off x="0" y="0"/>
          <a:ext cx="0" cy="0"/>
          <a:chOff x="0" y="0"/>
          <a:chExt cx="0" cy="0"/>
        </a:xfrm>
      </p:grpSpPr>
      <p:sp>
        <p:nvSpPr>
          <p:cNvPr id="85" name="Google Shape;85;p10"/>
          <p:cNvSpPr/>
          <p:nvPr/>
        </p:nvSpPr>
        <p:spPr>
          <a:xfrm>
            <a:off x="0" y="0"/>
            <a:ext cx="2472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86" name="Google Shape;86;p10"/>
          <p:cNvSpPr/>
          <p:nvPr/>
        </p:nvSpPr>
        <p:spPr>
          <a:xfrm>
            <a:off x="0" y="500625"/>
            <a:ext cx="247200" cy="10587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0" y="1553406"/>
            <a:ext cx="247200" cy="15327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p:nvPr/>
        </p:nvSpPr>
        <p:spPr>
          <a:xfrm>
            <a:off x="0" y="3086100"/>
            <a:ext cx="247200" cy="6054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p:nvPr/>
        </p:nvSpPr>
        <p:spPr>
          <a:xfrm>
            <a:off x="0" y="3691500"/>
            <a:ext cx="247200" cy="14520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tyle A">
  <p:cSld name="BLANK_1_1">
    <p:spTree>
      <p:nvGrpSpPr>
        <p:cNvPr id="1" name="Shape 91"/>
        <p:cNvGrpSpPr/>
        <p:nvPr/>
      </p:nvGrpSpPr>
      <p:grpSpPr>
        <a:xfrm>
          <a:off x="0" y="0"/>
          <a:ext cx="0" cy="0"/>
          <a:chOff x="0" y="0"/>
          <a:chExt cx="0" cy="0"/>
        </a:xfrm>
      </p:grpSpPr>
      <p:sp>
        <p:nvSpPr>
          <p:cNvPr id="92" name="Google Shape;92;p11"/>
          <p:cNvSpPr/>
          <p:nvPr/>
        </p:nvSpPr>
        <p:spPr>
          <a:xfrm>
            <a:off x="0" y="1148250"/>
            <a:ext cx="9144000" cy="2847000"/>
          </a:xfrm>
          <a:prstGeom prst="rect">
            <a:avLst/>
          </a:prstGeom>
          <a:solidFill>
            <a:srgbClr val="1657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
          <p:cNvSpPr/>
          <p:nvPr/>
        </p:nvSpPr>
        <p:spPr>
          <a:xfrm>
            <a:off x="0" y="0"/>
            <a:ext cx="9144000" cy="530700"/>
          </a:xfrm>
          <a:prstGeom prst="rect">
            <a:avLst/>
          </a:prstGeom>
          <a:solidFill>
            <a:srgbClr val="1863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14454"/>
              </a:solidFill>
            </a:endParaRPr>
          </a:p>
        </p:txBody>
      </p:sp>
      <p:sp>
        <p:nvSpPr>
          <p:cNvPr id="94" name="Google Shape;94;p11"/>
          <p:cNvSpPr/>
          <p:nvPr/>
        </p:nvSpPr>
        <p:spPr>
          <a:xfrm>
            <a:off x="0" y="500625"/>
            <a:ext cx="9144000" cy="732000"/>
          </a:xfrm>
          <a:prstGeom prst="rect">
            <a:avLst/>
          </a:prstGeom>
          <a:solidFill>
            <a:srgbClr val="124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0" y="3962800"/>
            <a:ext cx="9144000" cy="370200"/>
          </a:xfrm>
          <a:prstGeom prst="rect">
            <a:avLst/>
          </a:prstGeom>
          <a:solidFill>
            <a:srgbClr val="3B8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a:off x="0" y="4333125"/>
            <a:ext cx="9144000" cy="810300"/>
          </a:xfrm>
          <a:prstGeom prst="rect">
            <a:avLst/>
          </a:prstGeom>
          <a:solidFill>
            <a:srgbClr val="94B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1pPr>
            <a:lvl2pPr lvl="1">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2pPr>
            <a:lvl3pPr lvl="2">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3pPr>
            <a:lvl4pPr lvl="3">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4pPr>
            <a:lvl5pPr lvl="4">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5pPr>
            <a:lvl6pPr lvl="5">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6pPr>
            <a:lvl7pPr lvl="6">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7pPr>
            <a:lvl8pPr lvl="7">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8pPr>
            <a:lvl9pPr lvl="8">
              <a:spcBef>
                <a:spcPts val="0"/>
              </a:spcBef>
              <a:spcAft>
                <a:spcPts val="0"/>
              </a:spcAft>
              <a:buClr>
                <a:srgbClr val="FFFFFF"/>
              </a:buClr>
              <a:buSzPts val="1800"/>
              <a:buFont typeface="Roboto Slab"/>
              <a:buNone/>
              <a:defRPr sz="1800" b="1">
                <a:solidFill>
                  <a:srgbClr val="FFFFFF"/>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114454"/>
              </a:buClr>
              <a:buSzPts val="3000"/>
              <a:buFont typeface="Nixie One"/>
              <a:buChar char="▪"/>
              <a:defRPr sz="3000">
                <a:solidFill>
                  <a:srgbClr val="114454"/>
                </a:solidFill>
                <a:latin typeface="Nixie One"/>
                <a:ea typeface="Nixie One"/>
                <a:cs typeface="Nixie One"/>
                <a:sym typeface="Nixie One"/>
              </a:defRPr>
            </a:lvl1pPr>
            <a:lvl2pPr marL="914400" lvl="1" indent="-381000">
              <a:spcBef>
                <a:spcPts val="0"/>
              </a:spcBef>
              <a:spcAft>
                <a:spcPts val="0"/>
              </a:spcAft>
              <a:buClr>
                <a:srgbClr val="114454"/>
              </a:buClr>
              <a:buSzPts val="2400"/>
              <a:buFont typeface="Nixie One"/>
              <a:buChar char="▫"/>
              <a:defRPr sz="2400">
                <a:solidFill>
                  <a:srgbClr val="114454"/>
                </a:solidFill>
                <a:latin typeface="Nixie One"/>
                <a:ea typeface="Nixie One"/>
                <a:cs typeface="Nixie One"/>
                <a:sym typeface="Nixie One"/>
              </a:defRPr>
            </a:lvl2pPr>
            <a:lvl3pPr marL="1371600" lvl="2" indent="-381000">
              <a:spcBef>
                <a:spcPts val="0"/>
              </a:spcBef>
              <a:spcAft>
                <a:spcPts val="0"/>
              </a:spcAft>
              <a:buClr>
                <a:srgbClr val="114454"/>
              </a:buClr>
              <a:buSzPts val="2400"/>
              <a:buFont typeface="Nixie One"/>
              <a:buChar char="■"/>
              <a:defRPr sz="2400">
                <a:solidFill>
                  <a:srgbClr val="114454"/>
                </a:solidFill>
                <a:latin typeface="Nixie One"/>
                <a:ea typeface="Nixie One"/>
                <a:cs typeface="Nixie One"/>
                <a:sym typeface="Nixie One"/>
              </a:defRPr>
            </a:lvl3pPr>
            <a:lvl4pPr marL="1828800" lvl="3"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4pPr>
            <a:lvl5pPr marL="2286000" lvl="4"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5pPr>
            <a:lvl6pPr marL="2743200" lvl="5"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6pPr>
            <a:lvl7pPr marL="3200400" lvl="6"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7pPr>
            <a:lvl8pPr marL="3657600" lvl="7"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8pPr>
            <a:lvl9pPr marL="4114800" lvl="8" indent="-342900">
              <a:spcBef>
                <a:spcPts val="0"/>
              </a:spcBef>
              <a:spcAft>
                <a:spcPts val="0"/>
              </a:spcAft>
              <a:buClr>
                <a:srgbClr val="114454"/>
              </a:buClr>
              <a:buSzPts val="1800"/>
              <a:buFont typeface="Nixie One"/>
              <a:buChar char="■"/>
              <a:defRPr sz="1800">
                <a:solidFill>
                  <a:srgbClr val="114454"/>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0"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rgbClr val="FFFFFF"/>
                </a:solidFill>
                <a:latin typeface="Roboto Slab"/>
                <a:ea typeface="Roboto Slab"/>
                <a:cs typeface="Roboto Slab"/>
                <a:sym typeface="Roboto Slab"/>
              </a:defRPr>
            </a:lvl1pPr>
            <a:lvl2pPr lvl="1" algn="ctr">
              <a:buNone/>
              <a:defRPr sz="800">
                <a:solidFill>
                  <a:srgbClr val="FFFFFF"/>
                </a:solidFill>
                <a:latin typeface="Roboto Slab"/>
                <a:ea typeface="Roboto Slab"/>
                <a:cs typeface="Roboto Slab"/>
                <a:sym typeface="Roboto Slab"/>
              </a:defRPr>
            </a:lvl2pPr>
            <a:lvl3pPr lvl="2" algn="ctr">
              <a:buNone/>
              <a:defRPr sz="800">
                <a:solidFill>
                  <a:srgbClr val="FFFFFF"/>
                </a:solidFill>
                <a:latin typeface="Roboto Slab"/>
                <a:ea typeface="Roboto Slab"/>
                <a:cs typeface="Roboto Slab"/>
                <a:sym typeface="Roboto Slab"/>
              </a:defRPr>
            </a:lvl3pPr>
            <a:lvl4pPr lvl="3" algn="ctr">
              <a:buNone/>
              <a:defRPr sz="800">
                <a:solidFill>
                  <a:srgbClr val="FFFFFF"/>
                </a:solidFill>
                <a:latin typeface="Roboto Slab"/>
                <a:ea typeface="Roboto Slab"/>
                <a:cs typeface="Roboto Slab"/>
                <a:sym typeface="Roboto Slab"/>
              </a:defRPr>
            </a:lvl4pPr>
            <a:lvl5pPr lvl="4" algn="ctr">
              <a:buNone/>
              <a:defRPr sz="800">
                <a:solidFill>
                  <a:srgbClr val="FFFFFF"/>
                </a:solidFill>
                <a:latin typeface="Roboto Slab"/>
                <a:ea typeface="Roboto Slab"/>
                <a:cs typeface="Roboto Slab"/>
                <a:sym typeface="Roboto Slab"/>
              </a:defRPr>
            </a:lvl5pPr>
            <a:lvl6pPr lvl="5" algn="ctr">
              <a:buNone/>
              <a:defRPr sz="800">
                <a:solidFill>
                  <a:srgbClr val="FFFFFF"/>
                </a:solidFill>
                <a:latin typeface="Roboto Slab"/>
                <a:ea typeface="Roboto Slab"/>
                <a:cs typeface="Roboto Slab"/>
                <a:sym typeface="Roboto Slab"/>
              </a:defRPr>
            </a:lvl6pPr>
            <a:lvl7pPr lvl="6" algn="ctr">
              <a:buNone/>
              <a:defRPr sz="800">
                <a:solidFill>
                  <a:srgbClr val="FFFFFF"/>
                </a:solidFill>
                <a:latin typeface="Roboto Slab"/>
                <a:ea typeface="Roboto Slab"/>
                <a:cs typeface="Roboto Slab"/>
                <a:sym typeface="Roboto Slab"/>
              </a:defRPr>
            </a:lvl7pPr>
            <a:lvl8pPr lvl="7" algn="ctr">
              <a:buNone/>
              <a:defRPr sz="800">
                <a:solidFill>
                  <a:srgbClr val="FFFFFF"/>
                </a:solidFill>
                <a:latin typeface="Roboto Slab"/>
                <a:ea typeface="Roboto Slab"/>
                <a:cs typeface="Roboto Slab"/>
                <a:sym typeface="Roboto Slab"/>
              </a:defRPr>
            </a:lvl8pPr>
            <a:lvl9pPr lvl="8" algn="ctr">
              <a:buNone/>
              <a:defRPr sz="800">
                <a:solidFill>
                  <a:srgbClr val="FFFFFF"/>
                </a:solidFill>
                <a:latin typeface="Roboto Slab"/>
                <a:ea typeface="Roboto Slab"/>
                <a:cs typeface="Roboto Slab"/>
                <a:sym typeface="Roboto Slab"/>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6"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3"/>
          <p:cNvSpPr txBox="1">
            <a:spLocks noGrp="1"/>
          </p:cNvSpPr>
          <p:nvPr>
            <p:ph type="ctrTitle"/>
          </p:nvPr>
        </p:nvSpPr>
        <p:spPr>
          <a:xfrm>
            <a:off x="696432" y="2814076"/>
            <a:ext cx="5810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
            </a:r>
            <a:br>
              <a:rPr lang="en" dirty="0"/>
            </a:br>
            <a:r>
              <a:rPr lang="en" dirty="0"/>
              <a:t>Cytology for</a:t>
            </a:r>
            <a:br>
              <a:rPr lang="en" dirty="0"/>
            </a:br>
            <a:r>
              <a:rPr lang="en" dirty="0"/>
              <a:t> your derm cases</a:t>
            </a:r>
            <a:endParaRPr dirty="0"/>
          </a:p>
        </p:txBody>
      </p:sp>
      <p:pic>
        <p:nvPicPr>
          <p:cNvPr id="3" name="Picture 2" descr="A picture containing clipart&#10;&#10;Description automatically generated">
            <a:extLst>
              <a:ext uri="{FF2B5EF4-FFF2-40B4-BE49-F238E27FC236}">
                <a16:creationId xmlns:a16="http://schemas.microsoft.com/office/drawing/2014/main" xmlns="" id="{82133356-4E13-42F3-AFE1-AA1F0A333166}"/>
              </a:ext>
            </a:extLst>
          </p:cNvPr>
          <p:cNvPicPr>
            <a:picLocks noChangeAspect="1"/>
          </p:cNvPicPr>
          <p:nvPr/>
        </p:nvPicPr>
        <p:blipFill>
          <a:blip r:embed="rId3"/>
          <a:stretch>
            <a:fillRect/>
          </a:stretch>
        </p:blipFill>
        <p:spPr>
          <a:xfrm>
            <a:off x="850604" y="1295875"/>
            <a:ext cx="1270367" cy="937855"/>
          </a:xfrm>
          <a:prstGeom prst="rect">
            <a:avLst/>
          </a:prstGeom>
        </p:spPr>
      </p:pic>
      <p:sp>
        <p:nvSpPr>
          <p:cNvPr id="4" name="TextBox 3">
            <a:extLst>
              <a:ext uri="{FF2B5EF4-FFF2-40B4-BE49-F238E27FC236}">
                <a16:creationId xmlns:a16="http://schemas.microsoft.com/office/drawing/2014/main" xmlns="" id="{7CC7E8F6-9744-4CBF-8E80-660F75C37C7B}"/>
              </a:ext>
            </a:extLst>
          </p:cNvPr>
          <p:cNvSpPr txBox="1"/>
          <p:nvPr/>
        </p:nvSpPr>
        <p:spPr>
          <a:xfrm>
            <a:off x="696432" y="4646427"/>
            <a:ext cx="6496494" cy="307777"/>
          </a:xfrm>
          <a:prstGeom prst="rect">
            <a:avLst/>
          </a:prstGeom>
          <a:noFill/>
        </p:spPr>
        <p:txBody>
          <a:bodyPr wrap="square" rtlCol="0">
            <a:spAutoFit/>
          </a:bodyPr>
          <a:lstStyle/>
          <a:p>
            <a:r>
              <a:rPr lang="en-CA" dirty="0">
                <a:solidFill>
                  <a:schemeClr val="bg1"/>
                </a:solidFill>
              </a:rPr>
              <a:t>Prepared by the Canadian Academy of Veterinary Dermatology</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800404" y="677497"/>
            <a:ext cx="4801800" cy="263515"/>
          </a:xfrm>
          <a:prstGeom prst="rect">
            <a:avLst/>
          </a:prstGeom>
        </p:spPr>
        <p:txBody>
          <a:bodyPr spcFirstLastPara="1" wrap="square" lIns="91425" tIns="91425" rIns="91425" bIns="91425" anchor="b" anchorCtr="0">
            <a:noAutofit/>
          </a:bodyPr>
          <a:lstStyle/>
          <a:p>
            <a:pPr lvl="0" algn="ctr"/>
            <a:r>
              <a:rPr lang="en-CA" sz="2000" dirty="0"/>
              <a:t>*For best results, you must use clear tape</a:t>
            </a:r>
            <a:endParaRPr sz="2000" dirty="0">
              <a:solidFill>
                <a:srgbClr val="18637B"/>
              </a:solidFill>
            </a:endParaRPr>
          </a:p>
        </p:txBody>
      </p:sp>
      <p:sp>
        <p:nvSpPr>
          <p:cNvPr id="148" name="Google Shape;148;p16"/>
          <p:cNvSpPr txBox="1"/>
          <p:nvPr/>
        </p:nvSpPr>
        <p:spPr>
          <a:xfrm>
            <a:off x="6205" y="474797"/>
            <a:ext cx="3471300" cy="381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4800" dirty="0">
                <a:solidFill>
                  <a:schemeClr val="bg1"/>
                </a:solidFill>
                <a:latin typeface="Roboto Slab"/>
                <a:ea typeface="Roboto Slab"/>
                <a:cs typeface="Roboto Slab"/>
                <a:sym typeface="Roboto Slab"/>
              </a:rPr>
              <a:t>How do you collect cytology with tape?</a:t>
            </a:r>
            <a:endParaRPr sz="4800" dirty="0">
              <a:solidFill>
                <a:schemeClr val="bg1"/>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a:p>
        </p:txBody>
      </p:sp>
      <p:sp>
        <p:nvSpPr>
          <p:cNvPr id="2" name="Rectangle 1">
            <a:extLst>
              <a:ext uri="{FF2B5EF4-FFF2-40B4-BE49-F238E27FC236}">
                <a16:creationId xmlns:a16="http://schemas.microsoft.com/office/drawing/2014/main" xmlns="" id="{4C12375D-4858-4957-9139-94DEBCB2025A}"/>
              </a:ext>
            </a:extLst>
          </p:cNvPr>
          <p:cNvSpPr/>
          <p:nvPr/>
        </p:nvSpPr>
        <p:spPr>
          <a:xfrm>
            <a:off x="3634191" y="941012"/>
            <a:ext cx="5321444" cy="1077218"/>
          </a:xfrm>
          <a:prstGeom prst="rect">
            <a:avLst/>
          </a:prstGeom>
        </p:spPr>
        <p:txBody>
          <a:bodyPr wrap="square">
            <a:spAutoFit/>
          </a:bodyPr>
          <a:lstStyle/>
          <a:p>
            <a:pPr marL="285750" indent="-285750">
              <a:buFont typeface="Arial" panose="020B0604020202020204" pitchFamily="34" charset="0"/>
              <a:buChar char="•"/>
            </a:pPr>
            <a:r>
              <a:rPr lang="en-US" sz="1600" b="1" dirty="0">
                <a:solidFill>
                  <a:srgbClr val="114454"/>
                </a:solidFill>
                <a:latin typeface="Nixie One" panose="020B0604020202020204" charset="0"/>
              </a:rPr>
              <a:t>a 3-5 cm piece of clear tape is pressed onto the skin several times, sticky side down. Be sure to handle to the tape on one end only. This is called “the sacrificial finger print end”.</a:t>
            </a:r>
            <a:endParaRPr lang="en-CA" sz="1600" b="1" dirty="0">
              <a:solidFill>
                <a:srgbClr val="114454"/>
              </a:solidFill>
              <a:latin typeface="Nixie One" panose="020B0604020202020204" charset="0"/>
            </a:endParaRPr>
          </a:p>
        </p:txBody>
      </p:sp>
      <p:sp>
        <p:nvSpPr>
          <p:cNvPr id="3" name="Rectangle 2">
            <a:extLst>
              <a:ext uri="{FF2B5EF4-FFF2-40B4-BE49-F238E27FC236}">
                <a16:creationId xmlns:a16="http://schemas.microsoft.com/office/drawing/2014/main" xmlns="" id="{C0B56C2F-E93B-476D-BBC3-DB5560D7C4F0}"/>
              </a:ext>
            </a:extLst>
          </p:cNvPr>
          <p:cNvSpPr/>
          <p:nvPr/>
        </p:nvSpPr>
        <p:spPr>
          <a:xfrm>
            <a:off x="3634191" y="1940150"/>
            <a:ext cx="5321444" cy="1077218"/>
          </a:xfrm>
          <a:prstGeom prst="rect">
            <a:avLst/>
          </a:prstGeom>
        </p:spPr>
        <p:txBody>
          <a:bodyPr wrap="square">
            <a:spAutoFit/>
          </a:bodyPr>
          <a:lstStyle/>
          <a:p>
            <a:pPr marL="285750" indent="-285750">
              <a:buFont typeface="Arial" panose="020B0604020202020204" pitchFamily="34" charset="0"/>
              <a:buChar char="•"/>
            </a:pPr>
            <a:r>
              <a:rPr lang="en-US" sz="1600" b="1" dirty="0">
                <a:solidFill>
                  <a:srgbClr val="114454"/>
                </a:solidFill>
                <a:latin typeface="Nixie One" panose="020B0604020202020204" charset="0"/>
              </a:rPr>
              <a:t>the edge of the finger print end of your tape sample is pressed, sticky side down, on the non-frosted end of a slide to hold it in place. The rest of tape is hanging freely from the end. </a:t>
            </a:r>
            <a:endParaRPr lang="en-CA" sz="1600" b="1" dirty="0">
              <a:solidFill>
                <a:srgbClr val="114454"/>
              </a:solidFill>
              <a:latin typeface="Nixie One" panose="020B0604020202020204" charset="0"/>
            </a:endParaRPr>
          </a:p>
        </p:txBody>
      </p:sp>
      <p:pic>
        <p:nvPicPr>
          <p:cNvPr id="3074" name="Picture 2" descr="Image result for tape cytology collection">
            <a:extLst>
              <a:ext uri="{FF2B5EF4-FFF2-40B4-BE49-F238E27FC236}">
                <a16:creationId xmlns:a16="http://schemas.microsoft.com/office/drawing/2014/main" xmlns="" id="{261B2BA9-86CD-42FC-96D8-F378F45E1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5745" y="3071271"/>
            <a:ext cx="2015559" cy="1953678"/>
          </a:xfrm>
          <a:prstGeom prst="rect">
            <a:avLst/>
          </a:prstGeom>
          <a:noFill/>
          <a:ln w="76200">
            <a:solidFill>
              <a:srgbClr val="498497"/>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5" name="Picture 4" descr="A picture containing indoor, food, white, tub&#10;&#10;Description automatically generated">
            <a:extLst>
              <a:ext uri="{FF2B5EF4-FFF2-40B4-BE49-F238E27FC236}">
                <a16:creationId xmlns:a16="http://schemas.microsoft.com/office/drawing/2014/main" xmlns="" id="{E065BE0E-057D-42D5-A40D-6968EEB27302}"/>
              </a:ext>
            </a:extLst>
          </p:cNvPr>
          <p:cNvPicPr>
            <a:picLocks noChangeAspect="1"/>
          </p:cNvPicPr>
          <p:nvPr/>
        </p:nvPicPr>
        <p:blipFill>
          <a:blip r:embed="rId4"/>
          <a:stretch>
            <a:fillRect/>
          </a:stretch>
        </p:blipFill>
        <p:spPr>
          <a:xfrm>
            <a:off x="6578754" y="3082460"/>
            <a:ext cx="1948776" cy="1942489"/>
          </a:xfrm>
          <a:prstGeom prst="rect">
            <a:avLst/>
          </a:prstGeom>
          <a:ln w="76200">
            <a:solidFill>
              <a:srgbClr val="498497"/>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88059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1000"/>
                                        <p:tgtEl>
                                          <p:spTgt spid="146"/>
                                        </p:tgtEl>
                                      </p:cBhvr>
                                    </p:animEffect>
                                    <p:anim calcmode="lin" valueType="num">
                                      <p:cBhvr>
                                        <p:cTn id="8" dur="1000" fill="hold"/>
                                        <p:tgtEl>
                                          <p:spTgt spid="146"/>
                                        </p:tgtEl>
                                        <p:attrNameLst>
                                          <p:attrName>ppt_x</p:attrName>
                                        </p:attrNameLst>
                                      </p:cBhvr>
                                      <p:tavLst>
                                        <p:tav tm="0">
                                          <p:val>
                                            <p:strVal val="#ppt_x"/>
                                          </p:val>
                                        </p:tav>
                                        <p:tav tm="100000">
                                          <p:val>
                                            <p:strVal val="#ppt_x"/>
                                          </p:val>
                                        </p:tav>
                                      </p:tavLst>
                                    </p:anim>
                                    <p:anim calcmode="lin" valueType="num">
                                      <p:cBhvr>
                                        <p:cTn id="9" dur="1000" fill="hold"/>
                                        <p:tgtEl>
                                          <p:spTgt spid="14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10" presetClass="entr" presetSubtype="0" fill="hold" grpId="0" nodeType="after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2500"/>
                            </p:stCondLst>
                            <p:childTnLst>
                              <p:par>
                                <p:cTn id="15" presetID="10" presetClass="entr" presetSubtype="0" fill="hold" nodeType="afterEffect">
                                  <p:stCondLst>
                                    <p:cond delay="50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childTnLst>
                          </p:cTn>
                        </p:par>
                        <p:par>
                          <p:cTn id="18" fill="hold">
                            <p:stCondLst>
                              <p:cond delay="3500"/>
                            </p:stCondLst>
                            <p:childTnLst>
                              <p:par>
                                <p:cTn id="19" presetID="10" presetClass="entr" presetSubtype="0" fill="hold" grpId="0" nodeType="afterEffect">
                                  <p:stCondLst>
                                    <p:cond delay="250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par>
                          <p:cTn id="22" fill="hold">
                            <p:stCondLst>
                              <p:cond delay="6500"/>
                            </p:stCondLst>
                            <p:childTnLst>
                              <p:par>
                                <p:cTn id="23" presetID="10"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8" name="Google Shape;148;p16"/>
          <p:cNvSpPr txBox="1"/>
          <p:nvPr/>
        </p:nvSpPr>
        <p:spPr>
          <a:xfrm>
            <a:off x="6205" y="474797"/>
            <a:ext cx="3471300" cy="3818700"/>
          </a:xfrm>
          <a:prstGeom prst="rect">
            <a:avLst/>
          </a:prstGeom>
          <a:noFill/>
          <a:ln>
            <a:noFill/>
          </a:ln>
        </p:spPr>
        <p:txBody>
          <a:bodyPr spcFirstLastPara="1" wrap="square" lIns="91425" tIns="91425" rIns="91425" bIns="91425" anchor="ctr" anchorCtr="0">
            <a:noAutofit/>
          </a:bodyPr>
          <a:lstStyle/>
          <a:p>
            <a:pPr algn="ctr"/>
            <a:r>
              <a:rPr lang="en-US" sz="4800" b="1" dirty="0">
                <a:solidFill>
                  <a:schemeClr val="bg1"/>
                </a:solidFill>
                <a:latin typeface="Roboto Slab" panose="020B0604020202020204" charset="0"/>
                <a:ea typeface="Roboto Slab" panose="020B0604020202020204" charset="0"/>
              </a:rPr>
              <a:t>What about staining tape samples?</a:t>
            </a:r>
            <a:endParaRPr lang="en-CA" sz="4800" dirty="0">
              <a:solidFill>
                <a:schemeClr val="bg1"/>
              </a:solidFill>
              <a:latin typeface="Roboto Slab" panose="020B0604020202020204" charset="0"/>
              <a:ea typeface="Roboto Slab" panose="020B0604020202020204" charset="0"/>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
        <p:nvSpPr>
          <p:cNvPr id="9" name="Can 8">
            <a:extLst>
              <a:ext uri="{FF2B5EF4-FFF2-40B4-BE49-F238E27FC236}">
                <a16:creationId xmlns:a16="http://schemas.microsoft.com/office/drawing/2014/main" xmlns="" id="{B21B97A7-4525-4EDF-A608-8C8D28D325BD}"/>
              </a:ext>
            </a:extLst>
          </p:cNvPr>
          <p:cNvSpPr/>
          <p:nvPr/>
        </p:nvSpPr>
        <p:spPr>
          <a:xfrm>
            <a:off x="3667273" y="2676236"/>
            <a:ext cx="801800" cy="1347018"/>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Can 9">
            <a:extLst>
              <a:ext uri="{FF2B5EF4-FFF2-40B4-BE49-F238E27FC236}">
                <a16:creationId xmlns:a16="http://schemas.microsoft.com/office/drawing/2014/main" xmlns="" id="{EB465ADC-2361-4CF1-97BD-4C75571CACFC}"/>
              </a:ext>
            </a:extLst>
          </p:cNvPr>
          <p:cNvSpPr/>
          <p:nvPr/>
        </p:nvSpPr>
        <p:spPr>
          <a:xfrm>
            <a:off x="4654146" y="2676236"/>
            <a:ext cx="801801" cy="1347019"/>
          </a:xfrm>
          <a:prstGeom prst="can">
            <a:avLst>
              <a:gd name="adj" fmla="val 23601"/>
            </a:avLst>
          </a:prstGeom>
          <a:gradFill flip="none" rotWithShape="1">
            <a:gsLst>
              <a:gs pos="0">
                <a:srgbClr val="AB002B">
                  <a:shade val="30000"/>
                  <a:satMod val="115000"/>
                </a:srgbClr>
              </a:gs>
              <a:gs pos="50000">
                <a:srgbClr val="AB002B">
                  <a:shade val="67500"/>
                  <a:satMod val="115000"/>
                </a:srgbClr>
              </a:gs>
              <a:gs pos="100000">
                <a:srgbClr val="AB002B">
                  <a:shade val="100000"/>
                  <a:satMod val="115000"/>
                </a:srgbClr>
              </a:gs>
            </a:gsLst>
            <a:lin ang="13500000" scaled="1"/>
            <a:tileRect/>
          </a:gra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xmlns="" id="{D85A9782-958F-47CB-9FDA-68FF75CE88EE}"/>
              </a:ext>
            </a:extLst>
          </p:cNvPr>
          <p:cNvSpPr txBox="1"/>
          <p:nvPr/>
        </p:nvSpPr>
        <p:spPr>
          <a:xfrm>
            <a:off x="3619020" y="3311645"/>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Fixative</a:t>
            </a:r>
          </a:p>
        </p:txBody>
      </p:sp>
      <p:sp>
        <p:nvSpPr>
          <p:cNvPr id="15" name="TextBox 14">
            <a:extLst>
              <a:ext uri="{FF2B5EF4-FFF2-40B4-BE49-F238E27FC236}">
                <a16:creationId xmlns:a16="http://schemas.microsoft.com/office/drawing/2014/main" xmlns="" id="{DE50609B-0382-4549-8053-89CE7D327C9F}"/>
              </a:ext>
            </a:extLst>
          </p:cNvPr>
          <p:cNvSpPr txBox="1"/>
          <p:nvPr/>
        </p:nvSpPr>
        <p:spPr>
          <a:xfrm>
            <a:off x="4729969" y="3311644"/>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Eosin</a:t>
            </a:r>
          </a:p>
        </p:txBody>
      </p:sp>
      <p:pic>
        <p:nvPicPr>
          <p:cNvPr id="3" name="Picture 2">
            <a:extLst>
              <a:ext uri="{FF2B5EF4-FFF2-40B4-BE49-F238E27FC236}">
                <a16:creationId xmlns:a16="http://schemas.microsoft.com/office/drawing/2014/main" xmlns="" id="{D361A7C6-7F70-414D-8B21-72202F448C93}"/>
              </a:ext>
            </a:extLst>
          </p:cNvPr>
          <p:cNvPicPr>
            <a:picLocks noChangeAspect="1"/>
          </p:cNvPicPr>
          <p:nvPr/>
        </p:nvPicPr>
        <p:blipFill rotWithShape="1">
          <a:blip r:embed="rId3"/>
          <a:srcRect l="47917" t="22950" r="33993" b="19172"/>
          <a:stretch/>
        </p:blipFill>
        <p:spPr>
          <a:xfrm>
            <a:off x="6076731" y="1835727"/>
            <a:ext cx="1332085" cy="2396224"/>
          </a:xfrm>
          <a:prstGeom prst="rect">
            <a:avLst/>
          </a:prstGeom>
        </p:spPr>
      </p:pic>
      <p:sp>
        <p:nvSpPr>
          <p:cNvPr id="18" name="TextBox 17">
            <a:extLst>
              <a:ext uri="{FF2B5EF4-FFF2-40B4-BE49-F238E27FC236}">
                <a16:creationId xmlns:a16="http://schemas.microsoft.com/office/drawing/2014/main" xmlns="" id="{5CCB706F-1289-478E-A311-33AD46427EF6}"/>
              </a:ext>
            </a:extLst>
          </p:cNvPr>
          <p:cNvSpPr txBox="1"/>
          <p:nvPr/>
        </p:nvSpPr>
        <p:spPr>
          <a:xfrm>
            <a:off x="6590819" y="3330693"/>
            <a:ext cx="1285844" cy="307777"/>
          </a:xfrm>
          <a:prstGeom prst="rect">
            <a:avLst/>
          </a:prstGeom>
          <a:noFill/>
        </p:spPr>
        <p:txBody>
          <a:bodyPr wrap="square" rtlCol="0">
            <a:spAutoFit/>
          </a:bodyPr>
          <a:lstStyle/>
          <a:p>
            <a:r>
              <a:rPr lang="en-CA" b="1" dirty="0">
                <a:solidFill>
                  <a:schemeClr val="tx1"/>
                </a:solidFill>
                <a:latin typeface="Nixie One" panose="020B0604020202020204" charset="0"/>
              </a:rPr>
              <a:t>Rinse</a:t>
            </a:r>
          </a:p>
        </p:txBody>
      </p:sp>
      <p:sp>
        <p:nvSpPr>
          <p:cNvPr id="21" name="Google Shape;147;p16">
            <a:extLst>
              <a:ext uri="{FF2B5EF4-FFF2-40B4-BE49-F238E27FC236}">
                <a16:creationId xmlns:a16="http://schemas.microsoft.com/office/drawing/2014/main" xmlns="" id="{316F0046-442F-4DA3-9874-455B04C0187E}"/>
              </a:ext>
            </a:extLst>
          </p:cNvPr>
          <p:cNvSpPr txBox="1">
            <a:spLocks/>
          </p:cNvSpPr>
          <p:nvPr/>
        </p:nvSpPr>
        <p:spPr>
          <a:xfrm>
            <a:off x="3090219" y="1830918"/>
            <a:ext cx="5370281"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r>
              <a:rPr lang="en-US" dirty="0">
                <a:solidFill>
                  <a:srgbClr val="18637B"/>
                </a:solidFill>
              </a:rPr>
              <a:t>      Here’s what works for us…</a:t>
            </a:r>
            <a:endParaRPr lang="en-CA" dirty="0">
              <a:solidFill>
                <a:srgbClr val="18637B"/>
              </a:solidFill>
            </a:endParaRPr>
          </a:p>
        </p:txBody>
      </p:sp>
      <p:sp>
        <p:nvSpPr>
          <p:cNvPr id="23" name="Google Shape;146;p16">
            <a:extLst>
              <a:ext uri="{FF2B5EF4-FFF2-40B4-BE49-F238E27FC236}">
                <a16:creationId xmlns:a16="http://schemas.microsoft.com/office/drawing/2014/main" xmlns="" id="{6CB92276-C780-4FF9-BCF5-491B586DF26A}"/>
              </a:ext>
            </a:extLst>
          </p:cNvPr>
          <p:cNvSpPr txBox="1">
            <a:spLocks/>
          </p:cNvSpPr>
          <p:nvPr/>
        </p:nvSpPr>
        <p:spPr>
          <a:xfrm>
            <a:off x="3772808" y="1663142"/>
            <a:ext cx="5017648" cy="40532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1pPr>
            <a:lvl2pPr marR="0" lvl="1"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2pPr>
            <a:lvl3pPr marR="0" lvl="2"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3pPr>
            <a:lvl4pPr marR="0" lvl="3"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4pPr>
            <a:lvl5pPr marR="0" lvl="4"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5pPr>
            <a:lvl6pPr marR="0" lvl="5"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6pPr>
            <a:lvl7pPr marR="0" lvl="6"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7pPr>
            <a:lvl8pPr marR="0" lvl="7"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8pPr>
            <a:lvl9pPr marR="0" lvl="8"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9pPr>
          </a:lstStyle>
          <a:p>
            <a:r>
              <a:rPr lang="en-US" sz="2000" dirty="0"/>
              <a:t>There are also </a:t>
            </a:r>
            <a:r>
              <a:rPr lang="en-US" sz="2000" u="sng" dirty="0"/>
              <a:t>MANY</a:t>
            </a:r>
            <a:r>
              <a:rPr lang="en-US" sz="2000" dirty="0"/>
              <a:t> ways to process        </a:t>
            </a:r>
          </a:p>
          <a:p>
            <a:r>
              <a:rPr lang="en-US" sz="2000" dirty="0"/>
              <a:t>                          tape samples!    </a:t>
            </a:r>
            <a:br>
              <a:rPr lang="en-US" sz="2000" dirty="0"/>
            </a:br>
            <a:r>
              <a:rPr lang="en-US" sz="2000" dirty="0"/>
              <a:t>         </a:t>
            </a:r>
            <a:endParaRPr lang="en-CA" sz="2000" dirty="0"/>
          </a:p>
        </p:txBody>
      </p:sp>
      <p:sp>
        <p:nvSpPr>
          <p:cNvPr id="24" name="Can 10">
            <a:extLst>
              <a:ext uri="{FF2B5EF4-FFF2-40B4-BE49-F238E27FC236}">
                <a16:creationId xmlns:a16="http://schemas.microsoft.com/office/drawing/2014/main" xmlns="" id="{F1527E94-C282-4468-AAAB-4ABC9E68CC5C}"/>
              </a:ext>
            </a:extLst>
          </p:cNvPr>
          <p:cNvSpPr/>
          <p:nvPr/>
        </p:nvSpPr>
        <p:spPr>
          <a:xfrm>
            <a:off x="5616142" y="2676235"/>
            <a:ext cx="801802" cy="1347019"/>
          </a:xfrm>
          <a:prstGeom prst="can">
            <a:avLst>
              <a:gd name="adj" fmla="val 23601"/>
            </a:avLst>
          </a:prstGeom>
          <a:solidFill>
            <a:srgbClr val="320050"/>
          </a:soli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xmlns="" id="{FBA063C7-F5D9-42BF-8413-4FB947EB14C9}"/>
              </a:ext>
            </a:extLst>
          </p:cNvPr>
          <p:cNvSpPr txBox="1"/>
          <p:nvPr/>
        </p:nvSpPr>
        <p:spPr>
          <a:xfrm>
            <a:off x="5537302" y="3330693"/>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Thiazine</a:t>
            </a:r>
          </a:p>
        </p:txBody>
      </p:sp>
      <p:pic>
        <p:nvPicPr>
          <p:cNvPr id="2050" name="Picture 2" descr="Image result for folded paper towel">
            <a:extLst>
              <a:ext uri="{FF2B5EF4-FFF2-40B4-BE49-F238E27FC236}">
                <a16:creationId xmlns:a16="http://schemas.microsoft.com/office/drawing/2014/main" xmlns="" id="{73324099-B958-413A-9239-2FC23D0A66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25" t="8169" r="1861" b="8491"/>
          <a:stretch/>
        </p:blipFill>
        <p:spPr bwMode="auto">
          <a:xfrm>
            <a:off x="7395392" y="2676235"/>
            <a:ext cx="1555103" cy="1347019"/>
          </a:xfrm>
          <a:prstGeom prst="rect">
            <a:avLst/>
          </a:prstGeom>
          <a:noFill/>
          <a:scene3d>
            <a:camera prst="orthographicFront">
              <a:rot lat="0" lon="11099999" rev="0"/>
            </a:camera>
            <a:lightRig rig="threePt" dir="t"/>
          </a:scene3d>
          <a:extLst>
            <a:ext uri="{909E8E84-426E-40DD-AFC4-6F175D3DCCD1}">
              <a14:hiddenFill xmlns:a14="http://schemas.microsoft.com/office/drawing/2010/main">
                <a:solidFill>
                  <a:srgbClr val="FFFFFF"/>
                </a:solidFill>
              </a14:hiddenFill>
            </a:ext>
          </a:extLst>
        </p:spPr>
      </p:pic>
      <p:sp>
        <p:nvSpPr>
          <p:cNvPr id="4" name="Multiplication Sign 3">
            <a:extLst>
              <a:ext uri="{FF2B5EF4-FFF2-40B4-BE49-F238E27FC236}">
                <a16:creationId xmlns:a16="http://schemas.microsoft.com/office/drawing/2014/main" xmlns="" id="{29B065B8-A356-4F89-9841-8E0341A0A659}"/>
              </a:ext>
            </a:extLst>
          </p:cNvPr>
          <p:cNvSpPr/>
          <p:nvPr/>
        </p:nvSpPr>
        <p:spPr>
          <a:xfrm>
            <a:off x="3040911" y="2783493"/>
            <a:ext cx="2009555" cy="1314599"/>
          </a:xfrm>
          <a:prstGeom prst="mathMultiply">
            <a:avLst>
              <a:gd name="adj1" fmla="val 93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745833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75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42" presetClass="entr" presetSubtype="0" fill="hold" grpId="0" nodeType="afterEffect">
                                  <p:stCondLst>
                                    <p:cond delay="2000"/>
                                  </p:stCondLst>
                                  <p:childTnLst>
                                    <p:set>
                                      <p:cBhvr>
                                        <p:cTn id="12" dur="1" fill="hold">
                                          <p:stCondLst>
                                            <p:cond delay="0"/>
                                          </p:stCondLst>
                                        </p:cTn>
                                        <p:tgtEl>
                                          <p:spTgt spid="21">
                                            <p:txEl>
                                              <p:pRg st="0" end="0"/>
                                            </p:txEl>
                                          </p:spTgt>
                                        </p:tgtEl>
                                        <p:attrNameLst>
                                          <p:attrName>style.visibility</p:attrName>
                                        </p:attrNameLst>
                                      </p:cBhvr>
                                      <p:to>
                                        <p:strVal val="visible"/>
                                      </p:to>
                                    </p:set>
                                    <p:animEffect transition="in" filter="fade">
                                      <p:cBhvr>
                                        <p:cTn id="13" dur="1000"/>
                                        <p:tgtEl>
                                          <p:spTgt spid="21">
                                            <p:txEl>
                                              <p:pRg st="0" end="0"/>
                                            </p:txEl>
                                          </p:spTgt>
                                        </p:tgtEl>
                                      </p:cBhvr>
                                    </p:animEffect>
                                    <p:anim calcmode="lin" valueType="num">
                                      <p:cBhvr>
                                        <p:cTn id="14"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41018" y="3161726"/>
            <a:ext cx="1257300" cy="738664"/>
          </a:xfrm>
          <a:prstGeom prst="rect">
            <a:avLst/>
          </a:prstGeom>
          <a:noFill/>
          <a:ln>
            <a:solidFill>
              <a:schemeClr val="accent1"/>
            </a:solidFill>
          </a:ln>
        </p:spPr>
        <p:txBody>
          <a:bodyPr wrap="square" rtlCol="0">
            <a:spAutoFit/>
          </a:bodyPr>
          <a:lstStyle/>
          <a:p>
            <a:pPr marL="171450" indent="-171450">
              <a:buFont typeface="Arial" panose="020B0604020202020204" pitchFamily="34" charset="0"/>
              <a:buChar char="•"/>
            </a:pPr>
            <a:r>
              <a:rPr lang="en-CA" sz="1050" dirty="0"/>
              <a:t>10 wobbles back and forth</a:t>
            </a:r>
          </a:p>
          <a:p>
            <a:pPr marL="171450" indent="-171450">
              <a:buFont typeface="Arial" panose="020B0604020202020204" pitchFamily="34" charset="0"/>
              <a:buChar char="•"/>
            </a:pPr>
            <a:r>
              <a:rPr lang="en-CA" sz="1050" dirty="0"/>
              <a:t>let excess run       </a:t>
            </a:r>
          </a:p>
          <a:p>
            <a:r>
              <a:rPr lang="en-CA" sz="1050" dirty="0"/>
              <a:t>     off into vial </a:t>
            </a:r>
          </a:p>
        </p:txBody>
      </p:sp>
      <p:sp>
        <p:nvSpPr>
          <p:cNvPr id="5" name="TextBox 4"/>
          <p:cNvSpPr txBox="1"/>
          <p:nvPr/>
        </p:nvSpPr>
        <p:spPr>
          <a:xfrm>
            <a:off x="7680694" y="3160397"/>
            <a:ext cx="1257300" cy="738664"/>
          </a:xfrm>
          <a:prstGeom prst="rect">
            <a:avLst/>
          </a:prstGeom>
          <a:noFill/>
          <a:ln>
            <a:solidFill>
              <a:schemeClr val="accent1"/>
            </a:solidFill>
          </a:ln>
        </p:spPr>
        <p:txBody>
          <a:bodyPr wrap="square" rtlCol="0">
            <a:spAutoFit/>
          </a:bodyPr>
          <a:lstStyle/>
          <a:p>
            <a:pPr marL="171450" indent="-171450">
              <a:buFont typeface="Arial" panose="020B0604020202020204" pitchFamily="34" charset="0"/>
              <a:buChar char="•"/>
            </a:pPr>
            <a:r>
              <a:rPr lang="en-CA" sz="1050" dirty="0"/>
              <a:t> 20 wobbles back and forth</a:t>
            </a:r>
          </a:p>
          <a:p>
            <a:pPr marL="171450" indent="-171450">
              <a:buFont typeface="Arial" panose="020B0604020202020204" pitchFamily="34" charset="0"/>
              <a:buChar char="•"/>
            </a:pPr>
            <a:r>
              <a:rPr lang="en-CA" sz="1050" dirty="0"/>
              <a:t>let excess run       </a:t>
            </a:r>
          </a:p>
          <a:p>
            <a:r>
              <a:rPr lang="en-CA" sz="1050" dirty="0"/>
              <a:t>     off into vial </a:t>
            </a:r>
          </a:p>
        </p:txBody>
      </p:sp>
      <p:sp>
        <p:nvSpPr>
          <p:cNvPr id="9" name="Can 8"/>
          <p:cNvSpPr/>
          <p:nvPr/>
        </p:nvSpPr>
        <p:spPr>
          <a:xfrm>
            <a:off x="628650" y="1457325"/>
            <a:ext cx="890477" cy="1600200"/>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0" name="Can 9"/>
          <p:cNvSpPr/>
          <p:nvPr/>
        </p:nvSpPr>
        <p:spPr>
          <a:xfrm>
            <a:off x="4000499" y="1452120"/>
            <a:ext cx="890477" cy="1600200"/>
          </a:xfrm>
          <a:prstGeom prst="can">
            <a:avLst>
              <a:gd name="adj" fmla="val 23601"/>
            </a:avLst>
          </a:prstGeom>
          <a:gradFill flip="none" rotWithShape="1">
            <a:gsLst>
              <a:gs pos="0">
                <a:srgbClr val="AB002B">
                  <a:shade val="30000"/>
                  <a:satMod val="115000"/>
                </a:srgbClr>
              </a:gs>
              <a:gs pos="50000">
                <a:srgbClr val="AB002B">
                  <a:shade val="67500"/>
                  <a:satMod val="115000"/>
                </a:srgbClr>
              </a:gs>
              <a:gs pos="100000">
                <a:srgbClr val="AB002B">
                  <a:shade val="100000"/>
                  <a:satMod val="115000"/>
                </a:srgbClr>
              </a:gs>
            </a:gsLst>
            <a:lin ang="13500000" scaled="1"/>
            <a:tileRect/>
          </a:gradFill>
          <a:ln>
            <a:solidFill>
              <a:srgbClr val="C00000"/>
            </a:solid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1" name="Can 10"/>
          <p:cNvSpPr/>
          <p:nvPr/>
        </p:nvSpPr>
        <p:spPr>
          <a:xfrm>
            <a:off x="7948033" y="1452119"/>
            <a:ext cx="890477" cy="1626859"/>
          </a:xfrm>
          <a:prstGeom prst="can">
            <a:avLst>
              <a:gd name="adj" fmla="val 23601"/>
            </a:avLst>
          </a:prstGeom>
          <a:solidFill>
            <a:srgbClr val="320050"/>
          </a:solidFill>
          <a:ln>
            <a:solidFill>
              <a:schemeClr val="bg2"/>
            </a:solid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3" name="Rectangle 12"/>
          <p:cNvSpPr/>
          <p:nvPr/>
        </p:nvSpPr>
        <p:spPr>
          <a:xfrm>
            <a:off x="8107521" y="1031358"/>
            <a:ext cx="571500" cy="1600200"/>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4" name="Rectangle 13"/>
          <p:cNvSpPr/>
          <p:nvPr/>
        </p:nvSpPr>
        <p:spPr>
          <a:xfrm rot="16200000">
            <a:off x="2058596" y="3730369"/>
            <a:ext cx="571500" cy="1445142"/>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6" name="Left-Right Arrow 15"/>
          <p:cNvSpPr/>
          <p:nvPr/>
        </p:nvSpPr>
        <p:spPr>
          <a:xfrm rot="20793303">
            <a:off x="4195671" y="2717416"/>
            <a:ext cx="685800" cy="285750"/>
          </a:xfrm>
          <a:prstGeom prst="leftRightArrow">
            <a:avLst/>
          </a:prstGeom>
          <a:solidFill>
            <a:srgbClr val="AB002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7" name="Left-Right Arrow 16"/>
          <p:cNvSpPr/>
          <p:nvPr/>
        </p:nvSpPr>
        <p:spPr>
          <a:xfrm rot="20793303">
            <a:off x="8128888" y="2729963"/>
            <a:ext cx="685800" cy="285750"/>
          </a:xfrm>
          <a:prstGeom prst="leftRightArrow">
            <a:avLst/>
          </a:prstGeom>
          <a:solidFill>
            <a:srgbClr val="320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8" name="Rectangle 7">
            <a:extLst>
              <a:ext uri="{FF2B5EF4-FFF2-40B4-BE49-F238E27FC236}">
                <a16:creationId xmlns:a16="http://schemas.microsoft.com/office/drawing/2014/main" xmlns="" id="{69E5D16F-BF58-4FAA-9B9E-C490B88DB3C9}"/>
              </a:ext>
            </a:extLst>
          </p:cNvPr>
          <p:cNvSpPr/>
          <p:nvPr/>
        </p:nvSpPr>
        <p:spPr>
          <a:xfrm>
            <a:off x="277062" y="526359"/>
            <a:ext cx="2797693" cy="584775"/>
          </a:xfrm>
          <a:prstGeom prst="rect">
            <a:avLst/>
          </a:prstGeom>
        </p:spPr>
        <p:txBody>
          <a:bodyPr wrap="square">
            <a:spAutoFit/>
          </a:bodyPr>
          <a:lstStyle/>
          <a:p>
            <a:pPr lvl="0">
              <a:spcAft>
                <a:spcPts val="200"/>
              </a:spcAft>
              <a:tabLst>
                <a:tab pos="-48260" algn="l"/>
              </a:tabLst>
            </a:pPr>
            <a:r>
              <a:rPr lang="en-US" sz="1600" b="1" dirty="0">
                <a:solidFill>
                  <a:srgbClr val="18637B"/>
                </a:solidFill>
                <a:uFill>
                  <a:solidFill>
                    <a:srgbClr val="5790C4"/>
                  </a:solidFill>
                </a:uFill>
                <a:latin typeface="Nixie One" panose="020B0604020202020204" charset="0"/>
                <a:ea typeface="Gill Sans"/>
              </a:rPr>
              <a:t> </a:t>
            </a:r>
            <a:r>
              <a:rPr lang="en-CA" sz="1600" b="1" dirty="0">
                <a:solidFill>
                  <a:srgbClr val="18637B"/>
                </a:solidFill>
                <a:latin typeface="Nixie One" panose="020B0604020202020204" charset="0"/>
              </a:rPr>
              <a:t>* The fixative is not used for acetate tape preps</a:t>
            </a:r>
            <a:r>
              <a:rPr lang="en-CA" sz="1600" dirty="0">
                <a:solidFill>
                  <a:srgbClr val="18637B"/>
                </a:solidFill>
                <a:latin typeface="Nixie One" panose="020B0604020202020204" charset="0"/>
              </a:rPr>
              <a:t>. </a:t>
            </a:r>
            <a:endParaRPr lang="en-CA" sz="1600" b="1" dirty="0">
              <a:solidFill>
                <a:srgbClr val="18637B"/>
              </a:solidFill>
              <a:uFill>
                <a:solidFill>
                  <a:srgbClr val="3F3F3F"/>
                </a:solidFill>
              </a:uFill>
              <a:latin typeface="Nixie One" panose="020B0604020202020204" charset="0"/>
              <a:ea typeface="Times New Roman" panose="02020603050405020304" pitchFamily="18" charset="0"/>
            </a:endParaRPr>
          </a:p>
        </p:txBody>
      </p:sp>
      <p:sp>
        <p:nvSpPr>
          <p:cNvPr id="19" name="Rectangle 18">
            <a:extLst>
              <a:ext uri="{FF2B5EF4-FFF2-40B4-BE49-F238E27FC236}">
                <a16:creationId xmlns:a16="http://schemas.microsoft.com/office/drawing/2014/main" xmlns="" id="{DB07A87B-88A4-43B9-A345-4A38CFB012AA}"/>
              </a:ext>
            </a:extLst>
          </p:cNvPr>
          <p:cNvSpPr/>
          <p:nvPr/>
        </p:nvSpPr>
        <p:spPr>
          <a:xfrm>
            <a:off x="5072680" y="741847"/>
            <a:ext cx="2652907" cy="1569660"/>
          </a:xfrm>
          <a:prstGeom prst="rect">
            <a:avLst/>
          </a:prstGeom>
        </p:spPr>
        <p:txBody>
          <a:bodyPr wrap="square">
            <a:spAutoFit/>
          </a:bodyPr>
          <a:lstStyle/>
          <a:p>
            <a:pPr lvl="0">
              <a:spcAft>
                <a:spcPts val="400"/>
              </a:spcAft>
            </a:pPr>
            <a:r>
              <a:rPr lang="en-CA" sz="1200" b="1" dirty="0">
                <a:solidFill>
                  <a:srgbClr val="350154"/>
                </a:solidFill>
                <a:latin typeface="Nixie One" panose="020B0604020202020204" charset="0"/>
              </a:rPr>
              <a:t>The freely hanging tape is then immersed in the purple, final stain of Diff Quick for a slow count of 20. Doubling the time in the purple stain will allow for better saturation of things like yeast, mast cells and acantholytic keratinocytes. </a:t>
            </a:r>
            <a:endParaRPr lang="en-CA" sz="1200" b="1" dirty="0">
              <a:solidFill>
                <a:srgbClr val="350154"/>
              </a:solidFill>
              <a:uFill>
                <a:solidFill>
                  <a:srgbClr val="3F3F3F"/>
                </a:solidFill>
              </a:uFill>
              <a:latin typeface="Nixie One" panose="020B0604020202020204" charset="0"/>
              <a:ea typeface="Times New Roman" panose="02020603050405020304" pitchFamily="18" charset="0"/>
            </a:endParaRPr>
          </a:p>
        </p:txBody>
      </p:sp>
      <p:sp>
        <p:nvSpPr>
          <p:cNvPr id="20" name="Rectangle 19">
            <a:extLst>
              <a:ext uri="{FF2B5EF4-FFF2-40B4-BE49-F238E27FC236}">
                <a16:creationId xmlns:a16="http://schemas.microsoft.com/office/drawing/2014/main" xmlns="" id="{F020FBC4-AD34-46BC-A613-EA744F8EA5C0}"/>
              </a:ext>
            </a:extLst>
          </p:cNvPr>
          <p:cNvSpPr/>
          <p:nvPr/>
        </p:nvSpPr>
        <p:spPr>
          <a:xfrm>
            <a:off x="5072679" y="2294148"/>
            <a:ext cx="2652907" cy="1569660"/>
          </a:xfrm>
          <a:prstGeom prst="rect">
            <a:avLst/>
          </a:prstGeom>
        </p:spPr>
        <p:txBody>
          <a:bodyPr wrap="square">
            <a:spAutoFit/>
          </a:bodyPr>
          <a:lstStyle/>
          <a:p>
            <a:r>
              <a:rPr lang="en-US" sz="1200" b="1" dirty="0">
                <a:solidFill>
                  <a:srgbClr val="18637B"/>
                </a:solidFill>
                <a:latin typeface="Nixie One" panose="020B0604020202020204" charset="0"/>
              </a:rPr>
              <a:t>The tape is then removed from the stain. Allow the excess to drain into the purple stain container and thoroughly rinse both sides of the tape with a gentle stream of tap water. When you think you are done, give it one more rinse!</a:t>
            </a:r>
            <a:endParaRPr lang="en-CA" sz="1200" b="1" dirty="0">
              <a:solidFill>
                <a:srgbClr val="18637B"/>
              </a:solidFill>
              <a:latin typeface="Nixie One" panose="020B0604020202020204" charset="0"/>
            </a:endParaRPr>
          </a:p>
        </p:txBody>
      </p:sp>
      <p:sp>
        <p:nvSpPr>
          <p:cNvPr id="21" name="Rectangle 20">
            <a:extLst>
              <a:ext uri="{FF2B5EF4-FFF2-40B4-BE49-F238E27FC236}">
                <a16:creationId xmlns:a16="http://schemas.microsoft.com/office/drawing/2014/main" xmlns="" id="{4B986BE8-BD6C-4D71-8D4C-C7766EF41E5C}"/>
              </a:ext>
            </a:extLst>
          </p:cNvPr>
          <p:cNvSpPr/>
          <p:nvPr/>
        </p:nvSpPr>
        <p:spPr>
          <a:xfrm>
            <a:off x="3287469" y="3967932"/>
            <a:ext cx="5559499" cy="1015663"/>
          </a:xfrm>
          <a:prstGeom prst="rect">
            <a:avLst/>
          </a:prstGeom>
        </p:spPr>
        <p:txBody>
          <a:bodyPr wrap="square">
            <a:spAutoFit/>
          </a:bodyPr>
          <a:lstStyle/>
          <a:p>
            <a:r>
              <a:rPr lang="en-CA" sz="1200" b="1" dirty="0">
                <a:solidFill>
                  <a:srgbClr val="18637B"/>
                </a:solidFill>
                <a:latin typeface="Nixie One" panose="020B0604020202020204" charset="0"/>
              </a:rPr>
              <a:t>Using the sacrificial finger print end of your sample, remove the tape and lay it sticky side down, on to your slide, with the finger print end towards the frosted end of the slide. This allows you to keep track of where your finger print is, so don’t end up evaluating your own cytology!  </a:t>
            </a:r>
          </a:p>
        </p:txBody>
      </p:sp>
      <p:sp>
        <p:nvSpPr>
          <p:cNvPr id="22" name="Rectangle 21">
            <a:extLst>
              <a:ext uri="{FF2B5EF4-FFF2-40B4-BE49-F238E27FC236}">
                <a16:creationId xmlns:a16="http://schemas.microsoft.com/office/drawing/2014/main" xmlns="" id="{D02674E8-84AB-4AC4-95A0-387F6DCDE161}"/>
              </a:ext>
            </a:extLst>
          </p:cNvPr>
          <p:cNvSpPr/>
          <p:nvPr/>
        </p:nvSpPr>
        <p:spPr>
          <a:xfrm>
            <a:off x="1942931" y="1158091"/>
            <a:ext cx="1641303" cy="2123658"/>
          </a:xfrm>
          <a:prstGeom prst="rect">
            <a:avLst/>
          </a:prstGeom>
        </p:spPr>
        <p:txBody>
          <a:bodyPr wrap="square">
            <a:spAutoFit/>
          </a:bodyPr>
          <a:lstStyle/>
          <a:p>
            <a:r>
              <a:rPr lang="en-CA" sz="1200" b="1" dirty="0">
                <a:solidFill>
                  <a:srgbClr val="A2011F"/>
                </a:solidFill>
                <a:latin typeface="Nixie One" panose="020B0604020202020204" charset="0"/>
              </a:rPr>
              <a:t>The freely hanging tape is immersed in the pink eosin stain for a slow count of 10. Remove the tape from the stain and allow the excess to run off into the eosin stain container.</a:t>
            </a:r>
          </a:p>
        </p:txBody>
      </p:sp>
      <p:sp>
        <p:nvSpPr>
          <p:cNvPr id="23" name="Multiplication Sign 22">
            <a:extLst>
              <a:ext uri="{FF2B5EF4-FFF2-40B4-BE49-F238E27FC236}">
                <a16:creationId xmlns:a16="http://schemas.microsoft.com/office/drawing/2014/main" xmlns="" id="{475E0B78-E50B-44A3-9C89-D8DC638DB3EC}"/>
              </a:ext>
            </a:extLst>
          </p:cNvPr>
          <p:cNvSpPr/>
          <p:nvPr/>
        </p:nvSpPr>
        <p:spPr>
          <a:xfrm>
            <a:off x="-143860" y="1349718"/>
            <a:ext cx="2456122" cy="1740405"/>
          </a:xfrm>
          <a:prstGeom prst="mathMultiply">
            <a:avLst>
              <a:gd name="adj1" fmla="val 93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xmlns="" id="{57B57BDE-35F4-42A9-BA2B-1EE29EC1E8C4}"/>
              </a:ext>
            </a:extLst>
          </p:cNvPr>
          <p:cNvSpPr/>
          <p:nvPr/>
        </p:nvSpPr>
        <p:spPr>
          <a:xfrm>
            <a:off x="4043358" y="-502961"/>
            <a:ext cx="760054" cy="1748711"/>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25" name="Rectangle 24">
            <a:extLst>
              <a:ext uri="{FF2B5EF4-FFF2-40B4-BE49-F238E27FC236}">
                <a16:creationId xmlns:a16="http://schemas.microsoft.com/office/drawing/2014/main" xmlns="" id="{9ABFAD69-8540-4415-81C4-082B1563C8B3}"/>
              </a:ext>
            </a:extLst>
          </p:cNvPr>
          <p:cNvSpPr/>
          <p:nvPr/>
        </p:nvSpPr>
        <p:spPr>
          <a:xfrm>
            <a:off x="8013244" y="-444013"/>
            <a:ext cx="760054" cy="1748711"/>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26" name="Rectangle 25">
            <a:extLst>
              <a:ext uri="{FF2B5EF4-FFF2-40B4-BE49-F238E27FC236}">
                <a16:creationId xmlns:a16="http://schemas.microsoft.com/office/drawing/2014/main" xmlns="" id="{B607BC01-6208-450C-A61B-BB39F26BB02C}"/>
              </a:ext>
            </a:extLst>
          </p:cNvPr>
          <p:cNvSpPr/>
          <p:nvPr/>
        </p:nvSpPr>
        <p:spPr>
          <a:xfrm rot="5400000">
            <a:off x="1712414" y="3379248"/>
            <a:ext cx="760054" cy="2147387"/>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cxnSp>
        <p:nvCxnSpPr>
          <p:cNvPr id="7" name="Straight Connector 6">
            <a:extLst>
              <a:ext uri="{FF2B5EF4-FFF2-40B4-BE49-F238E27FC236}">
                <a16:creationId xmlns:a16="http://schemas.microsoft.com/office/drawing/2014/main" xmlns="" id="{291C6C3A-5AA5-422F-A2D6-3B38A4472725}"/>
              </a:ext>
            </a:extLst>
          </p:cNvPr>
          <p:cNvCxnSpPr/>
          <p:nvPr/>
        </p:nvCxnSpPr>
        <p:spPr>
          <a:xfrm flipV="1">
            <a:off x="1460852" y="4097083"/>
            <a:ext cx="116549" cy="711715"/>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xmlns="" id="{4A1BECD2-05F5-4402-A6DF-D2C64B733DA0}"/>
              </a:ext>
            </a:extLst>
          </p:cNvPr>
          <p:cNvSpPr/>
          <p:nvPr/>
        </p:nvSpPr>
        <p:spPr>
          <a:xfrm>
            <a:off x="4142099" y="1039380"/>
            <a:ext cx="571500" cy="1600200"/>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pic>
        <p:nvPicPr>
          <p:cNvPr id="4098" name="Picture 2" descr="Image result for finger print">
            <a:extLst>
              <a:ext uri="{FF2B5EF4-FFF2-40B4-BE49-F238E27FC236}">
                <a16:creationId xmlns:a16="http://schemas.microsoft.com/office/drawing/2014/main" xmlns="" id="{449B84F1-E811-4E88-8CF7-E3327A0563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671" r="10707"/>
          <a:stretch/>
        </p:blipFill>
        <p:spPr bwMode="auto">
          <a:xfrm rot="297524">
            <a:off x="1677254" y="4234367"/>
            <a:ext cx="343760" cy="43722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xmlns="" id="{45FD0E85-021B-45DE-B1CF-FC5F29D4E9AE}"/>
              </a:ext>
            </a:extLst>
          </p:cNvPr>
          <p:cNvSpPr/>
          <p:nvPr/>
        </p:nvSpPr>
        <p:spPr>
          <a:xfrm rot="16200000">
            <a:off x="933244" y="4234994"/>
            <a:ext cx="723799" cy="447979"/>
          </a:xfrm>
          <a:prstGeom prst="rect">
            <a:avLst/>
          </a:prstGeom>
          <a:blipFill>
            <a:blip r:embed="rId4"/>
            <a:tile tx="0" ty="0" sx="100000" sy="100000" flip="none" algn="tl"/>
          </a:blipFill>
          <a:ln w="28575">
            <a:no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33" name="Rectangle 32">
            <a:extLst>
              <a:ext uri="{FF2B5EF4-FFF2-40B4-BE49-F238E27FC236}">
                <a16:creationId xmlns:a16="http://schemas.microsoft.com/office/drawing/2014/main" xmlns="" id="{7FB64F5A-6C69-47E3-BF89-1671EB61323A}"/>
              </a:ext>
            </a:extLst>
          </p:cNvPr>
          <p:cNvSpPr/>
          <p:nvPr/>
        </p:nvSpPr>
        <p:spPr>
          <a:xfrm>
            <a:off x="4014209" y="4685634"/>
            <a:ext cx="431528" cy="307777"/>
          </a:xfrm>
          <a:prstGeom prst="rect">
            <a:avLst/>
          </a:prstGeom>
        </p:spPr>
        <p:txBody>
          <a:bodyPr wrap="none">
            <a:spAutoFit/>
          </a:bodyPr>
          <a:lstStyle/>
          <a:p>
            <a:r>
              <a:rPr lang="en" dirty="0">
                <a:solidFill>
                  <a:srgbClr val="18637B"/>
                </a:solidFill>
                <a:latin typeface="Roboto Slab"/>
                <a:ea typeface="Roboto Slab"/>
                <a:cs typeface="Roboto Slab"/>
                <a:sym typeface="Roboto Slab"/>
              </a:rPr>
              <a:t>😋</a:t>
            </a:r>
            <a:endParaRPr lang="en-CA" dirty="0">
              <a:solidFill>
                <a:srgbClr val="18637B"/>
              </a:solidFill>
            </a:endParaRPr>
          </a:p>
        </p:txBody>
      </p:sp>
    </p:spTree>
    <p:extLst>
      <p:ext uri="{BB962C8B-B14F-4D97-AF65-F5344CB8AC3E}">
        <p14:creationId xmlns:p14="http://schemas.microsoft.com/office/powerpoint/2010/main" val="3460386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50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par>
                          <p:cTn id="11" fill="hold">
                            <p:stCondLst>
                              <p:cond delay="1500"/>
                            </p:stCondLst>
                            <p:childTnLst>
                              <p:par>
                                <p:cTn id="12" presetID="10" presetClass="entr" presetSubtype="0" fill="hold" grpId="0" nodeType="afterEffect">
                                  <p:stCondLst>
                                    <p:cond delay="50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par>
                          <p:cTn id="15" fill="hold">
                            <p:stCondLst>
                              <p:cond delay="2500"/>
                            </p:stCondLst>
                            <p:childTnLst>
                              <p:par>
                                <p:cTn id="16" presetID="2" presetClass="entr" presetSubtype="1"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ppt_x"/>
                                          </p:val>
                                        </p:tav>
                                        <p:tav tm="100000">
                                          <p:val>
                                            <p:strVal val="#ppt_x"/>
                                          </p:val>
                                        </p:tav>
                                      </p:tavLst>
                                    </p:anim>
                                    <p:anim calcmode="lin" valueType="num">
                                      <p:cBhvr additive="base">
                                        <p:cTn id="19" dur="500" fill="hold"/>
                                        <p:tgtEl>
                                          <p:spTgt spid="24"/>
                                        </p:tgtEl>
                                        <p:attrNameLst>
                                          <p:attrName>ppt_y</p:attrName>
                                        </p:attrNameLst>
                                      </p:cBhvr>
                                      <p:tavLst>
                                        <p:tav tm="0">
                                          <p:val>
                                            <p:strVal val="0-#ppt_h/2"/>
                                          </p:val>
                                        </p:tav>
                                        <p:tav tm="100000">
                                          <p:val>
                                            <p:strVal val="#ppt_y"/>
                                          </p:val>
                                        </p:tav>
                                      </p:tavLst>
                                    </p:anim>
                                  </p:childTnLst>
                                </p:cTn>
                              </p:par>
                              <p:par>
                                <p:cTn id="20" presetID="2" presetClass="entr" presetSubtype="1"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ppt_x"/>
                                          </p:val>
                                        </p:tav>
                                        <p:tav tm="100000">
                                          <p:val>
                                            <p:strVal val="#ppt_x"/>
                                          </p:val>
                                        </p:tav>
                                      </p:tavLst>
                                    </p:anim>
                                    <p:anim calcmode="lin" valueType="num">
                                      <p:cBhvr additive="base">
                                        <p:cTn id="23" dur="500" fill="hold"/>
                                        <p:tgtEl>
                                          <p:spTgt spid="28"/>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par>
                          <p:cTn id="31" fill="hold">
                            <p:stCondLst>
                              <p:cond delay="3500"/>
                            </p:stCondLst>
                            <p:childTnLst>
                              <p:par>
                                <p:cTn id="32" presetID="10" presetClass="entr" presetSubtype="0" fill="hold" grpId="0" nodeType="afterEffect">
                                  <p:stCondLst>
                                    <p:cond delay="200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par>
                          <p:cTn id="35" fill="hold">
                            <p:stCondLst>
                              <p:cond delay="6000"/>
                            </p:stCondLst>
                            <p:childTnLst>
                              <p:par>
                                <p:cTn id="36" presetID="2" presetClass="entr" presetSubtype="1"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ppt_x"/>
                                          </p:val>
                                        </p:tav>
                                        <p:tav tm="100000">
                                          <p:val>
                                            <p:strVal val="#ppt_x"/>
                                          </p:val>
                                        </p:tav>
                                      </p:tavLst>
                                    </p:anim>
                                    <p:anim calcmode="lin" valueType="num">
                                      <p:cBhvr additive="base">
                                        <p:cTn id="39" dur="500" fill="hold"/>
                                        <p:tgtEl>
                                          <p:spTgt spid="25"/>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0-#ppt_h/2"/>
                                          </p:val>
                                        </p:tav>
                                        <p:tav tm="100000">
                                          <p:val>
                                            <p:strVal val="#ppt_y"/>
                                          </p:val>
                                        </p:tav>
                                      </p:tavLst>
                                    </p:anim>
                                  </p:childTnLst>
                                </p:cTn>
                              </p:par>
                            </p:childTnLst>
                          </p:cTn>
                        </p:par>
                        <p:par>
                          <p:cTn id="44" fill="hold">
                            <p:stCondLst>
                              <p:cond delay="6500"/>
                            </p:stCondLst>
                            <p:childTnLst>
                              <p:par>
                                <p:cTn id="45" presetID="10" presetClass="entr" presetSubtype="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par>
                          <p:cTn id="51" fill="hold">
                            <p:stCondLst>
                              <p:cond delay="7000"/>
                            </p:stCondLst>
                            <p:childTnLst>
                              <p:par>
                                <p:cTn id="52" presetID="10" presetClass="entr" presetSubtype="0" fill="hold" grpId="0" nodeType="afterEffect">
                                  <p:stCondLst>
                                    <p:cond delay="200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par>
                          <p:cTn id="55" fill="hold">
                            <p:stCondLst>
                              <p:cond delay="9500"/>
                            </p:stCondLst>
                            <p:childTnLst>
                              <p:par>
                                <p:cTn id="56" presetID="10" presetClass="entr" presetSubtype="0" fill="hold" grpId="0" nodeType="afterEffect">
                                  <p:stCondLst>
                                    <p:cond delay="300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childTnLst>
                          </p:cTn>
                        </p:par>
                        <p:par>
                          <p:cTn id="59" fill="hold">
                            <p:stCondLst>
                              <p:cond delay="13000"/>
                            </p:stCondLst>
                            <p:childTnLst>
                              <p:par>
                                <p:cTn id="60" presetID="42" presetClass="entr" presetSubtype="0" fill="hold" grpId="0" nodeType="after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1000"/>
                                        <p:tgtEl>
                                          <p:spTgt spid="26"/>
                                        </p:tgtEl>
                                      </p:cBhvr>
                                    </p:animEffect>
                                    <p:anim calcmode="lin" valueType="num">
                                      <p:cBhvr>
                                        <p:cTn id="63" dur="1000" fill="hold"/>
                                        <p:tgtEl>
                                          <p:spTgt spid="26"/>
                                        </p:tgtEl>
                                        <p:attrNameLst>
                                          <p:attrName>ppt_x</p:attrName>
                                        </p:attrNameLst>
                                      </p:cBhvr>
                                      <p:tavLst>
                                        <p:tav tm="0">
                                          <p:val>
                                            <p:strVal val="#ppt_x"/>
                                          </p:val>
                                        </p:tav>
                                        <p:tav tm="100000">
                                          <p:val>
                                            <p:strVal val="#ppt_x"/>
                                          </p:val>
                                        </p:tav>
                                      </p:tavLst>
                                    </p:anim>
                                    <p:anim calcmode="lin" valueType="num">
                                      <p:cBhvr>
                                        <p:cTn id="64" dur="1000" fill="hold"/>
                                        <p:tgtEl>
                                          <p:spTgt spid="26"/>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fade">
                                      <p:cBhvr>
                                        <p:cTn id="67" dur="1000"/>
                                        <p:tgtEl>
                                          <p:spTgt spid="7"/>
                                        </p:tgtEl>
                                      </p:cBhvr>
                                    </p:animEffect>
                                    <p:anim calcmode="lin" valueType="num">
                                      <p:cBhvr>
                                        <p:cTn id="68" dur="1000" fill="hold"/>
                                        <p:tgtEl>
                                          <p:spTgt spid="7"/>
                                        </p:tgtEl>
                                        <p:attrNameLst>
                                          <p:attrName>ppt_x</p:attrName>
                                        </p:attrNameLst>
                                      </p:cBhvr>
                                      <p:tavLst>
                                        <p:tav tm="0">
                                          <p:val>
                                            <p:strVal val="#ppt_x"/>
                                          </p:val>
                                        </p:tav>
                                        <p:tav tm="100000">
                                          <p:val>
                                            <p:strVal val="#ppt_x"/>
                                          </p:val>
                                        </p:tav>
                                      </p:tavLst>
                                    </p:anim>
                                    <p:anim calcmode="lin" valueType="num">
                                      <p:cBhvr>
                                        <p:cTn id="69" dur="1000" fill="hold"/>
                                        <p:tgtEl>
                                          <p:spTgt spid="7"/>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4098"/>
                                        </p:tgtEl>
                                        <p:attrNameLst>
                                          <p:attrName>style.visibility</p:attrName>
                                        </p:attrNameLst>
                                      </p:cBhvr>
                                      <p:to>
                                        <p:strVal val="visible"/>
                                      </p:to>
                                    </p:set>
                                    <p:animEffect transition="in" filter="fade">
                                      <p:cBhvr>
                                        <p:cTn id="72" dur="1000"/>
                                        <p:tgtEl>
                                          <p:spTgt spid="4098"/>
                                        </p:tgtEl>
                                      </p:cBhvr>
                                    </p:animEffect>
                                    <p:anim calcmode="lin" valueType="num">
                                      <p:cBhvr>
                                        <p:cTn id="73" dur="1000" fill="hold"/>
                                        <p:tgtEl>
                                          <p:spTgt spid="4098"/>
                                        </p:tgtEl>
                                        <p:attrNameLst>
                                          <p:attrName>ppt_x</p:attrName>
                                        </p:attrNameLst>
                                      </p:cBhvr>
                                      <p:tavLst>
                                        <p:tav tm="0">
                                          <p:val>
                                            <p:strVal val="#ppt_x"/>
                                          </p:val>
                                        </p:tav>
                                        <p:tav tm="100000">
                                          <p:val>
                                            <p:strVal val="#ppt_x"/>
                                          </p:val>
                                        </p:tav>
                                      </p:tavLst>
                                    </p:anim>
                                    <p:anim calcmode="lin" valueType="num">
                                      <p:cBhvr>
                                        <p:cTn id="74" dur="1000" fill="hold"/>
                                        <p:tgtEl>
                                          <p:spTgt spid="4098"/>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1000"/>
                                        <p:tgtEl>
                                          <p:spTgt spid="14"/>
                                        </p:tgtEl>
                                      </p:cBhvr>
                                    </p:animEffect>
                                    <p:anim calcmode="lin" valueType="num">
                                      <p:cBhvr>
                                        <p:cTn id="78" dur="1000" fill="hold"/>
                                        <p:tgtEl>
                                          <p:spTgt spid="14"/>
                                        </p:tgtEl>
                                        <p:attrNameLst>
                                          <p:attrName>ppt_x</p:attrName>
                                        </p:attrNameLst>
                                      </p:cBhvr>
                                      <p:tavLst>
                                        <p:tav tm="0">
                                          <p:val>
                                            <p:strVal val="#ppt_x"/>
                                          </p:val>
                                        </p:tav>
                                        <p:tav tm="100000">
                                          <p:val>
                                            <p:strVal val="#ppt_x"/>
                                          </p:val>
                                        </p:tav>
                                      </p:tavLst>
                                    </p:anim>
                                    <p:anim calcmode="lin" valueType="num">
                                      <p:cBhvr>
                                        <p:cTn id="79" dur="1000" fill="hold"/>
                                        <p:tgtEl>
                                          <p:spTgt spid="14"/>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1000"/>
                                        <p:tgtEl>
                                          <p:spTgt spid="31"/>
                                        </p:tgtEl>
                                      </p:cBhvr>
                                    </p:animEffect>
                                    <p:anim calcmode="lin" valueType="num">
                                      <p:cBhvr>
                                        <p:cTn id="83" dur="1000" fill="hold"/>
                                        <p:tgtEl>
                                          <p:spTgt spid="31"/>
                                        </p:tgtEl>
                                        <p:attrNameLst>
                                          <p:attrName>ppt_x</p:attrName>
                                        </p:attrNameLst>
                                      </p:cBhvr>
                                      <p:tavLst>
                                        <p:tav tm="0">
                                          <p:val>
                                            <p:strVal val="#ppt_x"/>
                                          </p:val>
                                        </p:tav>
                                        <p:tav tm="100000">
                                          <p:val>
                                            <p:strVal val="#ppt_x"/>
                                          </p:val>
                                        </p:tav>
                                      </p:tavLst>
                                    </p:anim>
                                    <p:anim calcmode="lin" valueType="num">
                                      <p:cBhvr>
                                        <p:cTn id="84" dur="1000" fill="hold"/>
                                        <p:tgtEl>
                                          <p:spTgt spid="31"/>
                                        </p:tgtEl>
                                        <p:attrNameLst>
                                          <p:attrName>ppt_y</p:attrName>
                                        </p:attrNameLst>
                                      </p:cBhvr>
                                      <p:tavLst>
                                        <p:tav tm="0">
                                          <p:val>
                                            <p:strVal val="#ppt_y+.1"/>
                                          </p:val>
                                        </p:tav>
                                        <p:tav tm="100000">
                                          <p:val>
                                            <p:strVal val="#ppt_y"/>
                                          </p:val>
                                        </p:tav>
                                      </p:tavLst>
                                    </p:anim>
                                  </p:childTnLst>
                                </p:cTn>
                              </p:par>
                            </p:childTnLst>
                          </p:cTn>
                        </p:par>
                        <p:par>
                          <p:cTn id="85" fill="hold">
                            <p:stCondLst>
                              <p:cond delay="14000"/>
                            </p:stCondLst>
                            <p:childTnLst>
                              <p:par>
                                <p:cTn id="86" presetID="10" presetClass="entr" presetSubtype="0" fill="hold" grpId="0" nodeType="after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fade">
                                      <p:cBhvr>
                                        <p:cTn id="8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animBg="1"/>
      <p:bldP spid="14" grpId="0" animBg="1"/>
      <p:bldP spid="16" grpId="0" animBg="1"/>
      <p:bldP spid="17" grpId="0" animBg="1"/>
      <p:bldP spid="19" grpId="0"/>
      <p:bldP spid="20" grpId="0"/>
      <p:bldP spid="21" grpId="0"/>
      <p:bldP spid="22" grpId="0"/>
      <p:bldP spid="23" grpId="0" animBg="1"/>
      <p:bldP spid="24" grpId="0" animBg="1"/>
      <p:bldP spid="25" grpId="0" animBg="1"/>
      <p:bldP spid="26" grpId="0" animBg="1"/>
      <p:bldP spid="28" grpId="0" animBg="1"/>
      <p:bldP spid="31" grpId="0" animBg="1"/>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B8475BDD-5882-46FA-B855-927E47AF6E4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pic>
        <p:nvPicPr>
          <p:cNvPr id="5" name="Picture 2" descr="Image result for folded paper towel">
            <a:extLst>
              <a:ext uri="{FF2B5EF4-FFF2-40B4-BE49-F238E27FC236}">
                <a16:creationId xmlns:a16="http://schemas.microsoft.com/office/drawing/2014/main" xmlns="" id="{B494863F-391A-4620-BF12-E7C0CE56A1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5" t="8169" r="1861" b="8491"/>
          <a:stretch/>
        </p:blipFill>
        <p:spPr bwMode="auto">
          <a:xfrm rot="21600000">
            <a:off x="899343" y="1220565"/>
            <a:ext cx="2482033" cy="2149919"/>
          </a:xfrm>
          <a:prstGeom prst="rect">
            <a:avLst/>
          </a:prstGeom>
          <a:noFill/>
          <a:scene3d>
            <a:camera prst="orthographicFront">
              <a:rot lat="0" lon="0" rev="0"/>
            </a:camera>
            <a:lightRig rig="threePt" dir="t"/>
          </a:scene3d>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F1056B14-32B4-40C7-A16C-81FF809D4736}"/>
              </a:ext>
            </a:extLst>
          </p:cNvPr>
          <p:cNvSpPr/>
          <p:nvPr/>
        </p:nvSpPr>
        <p:spPr>
          <a:xfrm>
            <a:off x="3009900" y="881955"/>
            <a:ext cx="4572000" cy="1384995"/>
          </a:xfrm>
          <a:prstGeom prst="rect">
            <a:avLst/>
          </a:prstGeom>
        </p:spPr>
        <p:txBody>
          <a:bodyPr>
            <a:spAutoFit/>
          </a:bodyPr>
          <a:lstStyle/>
          <a:p>
            <a:pPr algn="just">
              <a:spcAft>
                <a:spcPts val="400"/>
              </a:spcAft>
            </a:pPr>
            <a:r>
              <a:rPr lang="en-US" b="1" dirty="0">
                <a:solidFill>
                  <a:srgbClr val="18637B"/>
                </a:solidFill>
                <a:uFill>
                  <a:solidFill>
                    <a:srgbClr val="3F3F3F"/>
                  </a:solidFill>
                </a:uFill>
                <a:latin typeface="Nixie One" panose="020B0604020202020204" charset="0"/>
                <a:ea typeface="Gill Sans"/>
              </a:rPr>
              <a:t>Lay the slide down on a paper towel; fold the paper towel over on top of the slide and press to blot and remove any excess fluid. Apply pressure and move from left to right to press out extra fluid and any trapped air. Refold paper towel to a dry section and perform a second time. </a:t>
            </a:r>
            <a:endParaRPr lang="en-CA" b="1" dirty="0">
              <a:solidFill>
                <a:srgbClr val="18637B"/>
              </a:solidFill>
              <a:uFill>
                <a:solidFill>
                  <a:srgbClr val="3F3F3F"/>
                </a:solidFill>
              </a:uFill>
              <a:latin typeface="Nixie One" panose="020B0604020202020204" charset="0"/>
              <a:ea typeface="Times New Roman" panose="02020603050405020304" pitchFamily="18" charset="0"/>
            </a:endParaRPr>
          </a:p>
        </p:txBody>
      </p:sp>
      <p:sp>
        <p:nvSpPr>
          <p:cNvPr id="6" name="Rectangle 5">
            <a:extLst>
              <a:ext uri="{FF2B5EF4-FFF2-40B4-BE49-F238E27FC236}">
                <a16:creationId xmlns:a16="http://schemas.microsoft.com/office/drawing/2014/main" xmlns="" id="{7EF90F5E-9DA0-4361-8436-C0B89218F7AC}"/>
              </a:ext>
            </a:extLst>
          </p:cNvPr>
          <p:cNvSpPr/>
          <p:nvPr/>
        </p:nvSpPr>
        <p:spPr>
          <a:xfrm>
            <a:off x="3381376" y="2257425"/>
            <a:ext cx="4572000" cy="954107"/>
          </a:xfrm>
          <a:prstGeom prst="rect">
            <a:avLst/>
          </a:prstGeom>
        </p:spPr>
        <p:txBody>
          <a:bodyPr>
            <a:spAutoFit/>
          </a:bodyPr>
          <a:lstStyle/>
          <a:p>
            <a:r>
              <a:rPr lang="en-CA" b="1" dirty="0">
                <a:solidFill>
                  <a:srgbClr val="18637B"/>
                </a:solidFill>
                <a:latin typeface="Nixie One" panose="020B0604020202020204" charset="0"/>
                <a:ea typeface="Gill Sans"/>
                <a:cs typeface="Times New Roman" panose="02020603050405020304" pitchFamily="18" charset="0"/>
              </a:rPr>
              <a:t>Apply a drop of immersion oil followed by a cover slip and your sample is ready to be evaluated. * Using long 22mm x 40mm coverslips allows for a larger area to be read easily. </a:t>
            </a:r>
            <a:endParaRPr lang="en-CA" b="1" dirty="0">
              <a:solidFill>
                <a:srgbClr val="18637B"/>
              </a:solidFill>
              <a:latin typeface="Nixie One" panose="020B0604020202020204" charset="0"/>
            </a:endParaRPr>
          </a:p>
        </p:txBody>
      </p:sp>
      <p:sp>
        <p:nvSpPr>
          <p:cNvPr id="7" name="Rectangle 6">
            <a:extLst>
              <a:ext uri="{FF2B5EF4-FFF2-40B4-BE49-F238E27FC236}">
                <a16:creationId xmlns:a16="http://schemas.microsoft.com/office/drawing/2014/main" xmlns="" id="{1E98D5A6-FB66-434E-AB36-AD850FB110C1}"/>
              </a:ext>
            </a:extLst>
          </p:cNvPr>
          <p:cNvSpPr/>
          <p:nvPr/>
        </p:nvSpPr>
        <p:spPr>
          <a:xfrm>
            <a:off x="1933575" y="3241058"/>
            <a:ext cx="6438900" cy="754053"/>
          </a:xfrm>
          <a:prstGeom prst="rect">
            <a:avLst/>
          </a:prstGeom>
        </p:spPr>
        <p:txBody>
          <a:bodyPr wrap="square">
            <a:spAutoFit/>
          </a:bodyPr>
          <a:lstStyle/>
          <a:p>
            <a:r>
              <a:rPr lang="en-US" sz="1500" b="1" dirty="0">
                <a:solidFill>
                  <a:srgbClr val="18637B"/>
                </a:solidFill>
                <a:uFill>
                  <a:solidFill>
                    <a:srgbClr val="3F3F3F"/>
                  </a:solidFill>
                </a:uFill>
                <a:latin typeface="Nixie One" panose="020B0604020202020204" charset="0"/>
                <a:ea typeface="Gill Sans"/>
              </a:rPr>
              <a:t>** Reading tape samples takes practice! </a:t>
            </a:r>
            <a:r>
              <a:rPr lang="en-US" b="1" dirty="0">
                <a:solidFill>
                  <a:srgbClr val="18637B"/>
                </a:solidFill>
                <a:uFill>
                  <a:solidFill>
                    <a:srgbClr val="3F3F3F"/>
                  </a:solidFill>
                </a:uFill>
                <a:latin typeface="Nixie One" panose="020B0604020202020204" charset="0"/>
                <a:ea typeface="Gill Sans"/>
              </a:rPr>
              <a:t>It is a very busy sample, but extra rinsing, extra blotting, and application of oil and coverslip will give you your clearest image. </a:t>
            </a:r>
            <a:endParaRPr lang="en-CA" b="1" dirty="0">
              <a:solidFill>
                <a:srgbClr val="18637B"/>
              </a:solidFill>
              <a:uFill>
                <a:solidFill>
                  <a:srgbClr val="3F3F3F"/>
                </a:solidFill>
              </a:uFill>
              <a:latin typeface="Nixie One" panose="020B0604020202020204" charset="0"/>
              <a:ea typeface="Times New Roman" panose="02020603050405020304" pitchFamily="18" charset="0"/>
            </a:endParaRPr>
          </a:p>
        </p:txBody>
      </p:sp>
      <p:sp>
        <p:nvSpPr>
          <p:cNvPr id="8" name="Rectangle 7">
            <a:extLst>
              <a:ext uri="{FF2B5EF4-FFF2-40B4-BE49-F238E27FC236}">
                <a16:creationId xmlns:a16="http://schemas.microsoft.com/office/drawing/2014/main" xmlns="" id="{F2CB8A0A-BF73-4347-9EB3-BB37B50CB735}"/>
              </a:ext>
            </a:extLst>
          </p:cNvPr>
          <p:cNvSpPr/>
          <p:nvPr/>
        </p:nvSpPr>
        <p:spPr>
          <a:xfrm>
            <a:off x="1009650" y="4082983"/>
            <a:ext cx="7124700" cy="523220"/>
          </a:xfrm>
          <a:prstGeom prst="rect">
            <a:avLst/>
          </a:prstGeom>
        </p:spPr>
        <p:txBody>
          <a:bodyPr wrap="square">
            <a:spAutoFit/>
          </a:bodyPr>
          <a:lstStyle/>
          <a:p>
            <a:pPr algn="ctr"/>
            <a:r>
              <a:rPr lang="en-US" b="1" dirty="0">
                <a:solidFill>
                  <a:srgbClr val="18637B"/>
                </a:solidFill>
                <a:uFill>
                  <a:solidFill>
                    <a:srgbClr val="3F3F3F"/>
                  </a:solidFill>
                </a:uFill>
                <a:latin typeface="Nixie One" panose="020B0604020202020204" charset="0"/>
                <a:ea typeface="Gill Sans"/>
              </a:rPr>
              <a:t>                     </a:t>
            </a:r>
            <a:r>
              <a:rPr lang="en-US" b="1" dirty="0">
                <a:solidFill>
                  <a:srgbClr val="3B8D61"/>
                </a:solidFill>
                <a:uFill>
                  <a:solidFill>
                    <a:srgbClr val="3F3F3F"/>
                  </a:solidFill>
                </a:uFill>
                <a:latin typeface="Nixie One" panose="020B0604020202020204" charset="0"/>
                <a:ea typeface="Gill Sans"/>
              </a:rPr>
              <a:t>This technique allows for evaluation of inflammatory cells, bacteria, yeast, and other fungal organisms.</a:t>
            </a:r>
            <a:endParaRPr lang="en-CA" dirty="0">
              <a:solidFill>
                <a:srgbClr val="3B8D61"/>
              </a:solidFill>
            </a:endParaRPr>
          </a:p>
        </p:txBody>
      </p:sp>
    </p:spTree>
    <p:extLst>
      <p:ext uri="{BB962C8B-B14F-4D97-AF65-F5344CB8AC3E}">
        <p14:creationId xmlns:p14="http://schemas.microsoft.com/office/powerpoint/2010/main" val="3710801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3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4500"/>
                            </p:stCondLst>
                            <p:childTnLst>
                              <p:par>
                                <p:cTn id="13" presetID="10" presetClass="entr" presetSubtype="0" fill="hold" grpId="0" nodeType="afterEffect">
                                  <p:stCondLst>
                                    <p:cond delay="2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7500"/>
                            </p:stCondLst>
                            <p:childTnLst>
                              <p:par>
                                <p:cTn id="17" presetID="10" presetClass="entr" presetSubtype="0" fill="hold" grpId="0" nodeType="after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8" name="Google Shape;148;p16"/>
          <p:cNvSpPr txBox="1"/>
          <p:nvPr/>
        </p:nvSpPr>
        <p:spPr>
          <a:xfrm>
            <a:off x="6205" y="474797"/>
            <a:ext cx="3471300" cy="3818700"/>
          </a:xfrm>
          <a:prstGeom prst="rect">
            <a:avLst/>
          </a:prstGeom>
          <a:noFill/>
          <a:ln>
            <a:noFill/>
          </a:ln>
        </p:spPr>
        <p:txBody>
          <a:bodyPr spcFirstLastPara="1" wrap="square" lIns="91425" tIns="91425" rIns="91425" bIns="91425" anchor="ctr" anchorCtr="0">
            <a:noAutofit/>
          </a:bodyPr>
          <a:lstStyle/>
          <a:p>
            <a:pPr algn="ctr"/>
            <a:r>
              <a:rPr lang="en-US" sz="4800" b="1" dirty="0">
                <a:solidFill>
                  <a:schemeClr val="bg1"/>
                </a:solidFill>
                <a:latin typeface="Roboto Slab" panose="020B0604020202020204" charset="0"/>
                <a:ea typeface="Roboto Slab" panose="020B0604020202020204" charset="0"/>
              </a:rPr>
              <a:t>Why use 4 different techniques?</a:t>
            </a:r>
            <a:endParaRPr lang="en-CA" sz="4800" dirty="0">
              <a:solidFill>
                <a:schemeClr val="bg1"/>
              </a:solidFill>
              <a:latin typeface="Roboto Slab" panose="020B0604020202020204" charset="0"/>
              <a:ea typeface="Roboto Slab" panose="020B0604020202020204" charset="0"/>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sp>
        <p:nvSpPr>
          <p:cNvPr id="2" name="TextBox 1">
            <a:extLst>
              <a:ext uri="{FF2B5EF4-FFF2-40B4-BE49-F238E27FC236}">
                <a16:creationId xmlns:a16="http://schemas.microsoft.com/office/drawing/2014/main" xmlns="" id="{D85A9782-958F-47CB-9FDA-68FF75CE88EE}"/>
              </a:ext>
            </a:extLst>
          </p:cNvPr>
          <p:cNvSpPr txBox="1"/>
          <p:nvPr/>
        </p:nvSpPr>
        <p:spPr>
          <a:xfrm>
            <a:off x="3619020" y="3311645"/>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Fixative</a:t>
            </a:r>
          </a:p>
        </p:txBody>
      </p:sp>
      <p:sp>
        <p:nvSpPr>
          <p:cNvPr id="21" name="Google Shape;147;p16">
            <a:extLst>
              <a:ext uri="{FF2B5EF4-FFF2-40B4-BE49-F238E27FC236}">
                <a16:creationId xmlns:a16="http://schemas.microsoft.com/office/drawing/2014/main" xmlns="" id="{316F0046-442F-4DA3-9874-455B04C0187E}"/>
              </a:ext>
            </a:extLst>
          </p:cNvPr>
          <p:cNvSpPr txBox="1">
            <a:spLocks/>
          </p:cNvSpPr>
          <p:nvPr/>
        </p:nvSpPr>
        <p:spPr>
          <a:xfrm>
            <a:off x="3361845" y="2342204"/>
            <a:ext cx="5370281"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pPr algn="ctr"/>
            <a:r>
              <a:rPr lang="en-CA" dirty="0">
                <a:solidFill>
                  <a:srgbClr val="124057"/>
                </a:solidFill>
              </a:rPr>
              <a:t>However, each one is best for certain situations and has advantages over the other techniques</a:t>
            </a:r>
          </a:p>
          <a:p>
            <a:endParaRPr lang="en-CA" dirty="0">
              <a:solidFill>
                <a:srgbClr val="18637B"/>
              </a:solidFill>
            </a:endParaRPr>
          </a:p>
        </p:txBody>
      </p:sp>
      <p:sp>
        <p:nvSpPr>
          <p:cNvPr id="23" name="Google Shape;146;p16">
            <a:extLst>
              <a:ext uri="{FF2B5EF4-FFF2-40B4-BE49-F238E27FC236}">
                <a16:creationId xmlns:a16="http://schemas.microsoft.com/office/drawing/2014/main" xmlns="" id="{6CB92276-C780-4FF9-BCF5-491B586DF26A}"/>
              </a:ext>
            </a:extLst>
          </p:cNvPr>
          <p:cNvSpPr txBox="1">
            <a:spLocks/>
          </p:cNvSpPr>
          <p:nvPr/>
        </p:nvSpPr>
        <p:spPr>
          <a:xfrm>
            <a:off x="3741663" y="1844562"/>
            <a:ext cx="5017648" cy="40532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1pPr>
            <a:lvl2pPr marR="0" lvl="1"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2pPr>
            <a:lvl3pPr marR="0" lvl="2"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3pPr>
            <a:lvl4pPr marR="0" lvl="3"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4pPr>
            <a:lvl5pPr marR="0" lvl="4"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5pPr>
            <a:lvl6pPr marR="0" lvl="5"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6pPr>
            <a:lvl7pPr marR="0" lvl="6"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7pPr>
            <a:lvl8pPr marR="0" lvl="7"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8pPr>
            <a:lvl9pPr marR="0" lvl="8"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9pPr>
          </a:lstStyle>
          <a:p>
            <a:pPr algn="ctr"/>
            <a:r>
              <a:rPr lang="en-US" sz="2000" dirty="0"/>
              <a:t/>
            </a:r>
            <a:br>
              <a:rPr lang="en-US" sz="2000" dirty="0"/>
            </a:br>
            <a:r>
              <a:rPr lang="en-CA" sz="2000" dirty="0"/>
              <a:t>Some of it depends on personal preference - many practitioners will always use one technique. </a:t>
            </a:r>
          </a:p>
        </p:txBody>
      </p:sp>
    </p:spTree>
    <p:extLst>
      <p:ext uri="{BB962C8B-B14F-4D97-AF65-F5344CB8AC3E}">
        <p14:creationId xmlns:p14="http://schemas.microsoft.com/office/powerpoint/2010/main" val="1475661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75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5"/>
          <p:cNvSpPr txBox="1">
            <a:spLocks noGrp="1"/>
          </p:cNvSpPr>
          <p:nvPr>
            <p:ph type="title" idx="4294967295"/>
          </p:nvPr>
        </p:nvSpPr>
        <p:spPr>
          <a:xfrm>
            <a:off x="221752" y="722075"/>
            <a:ext cx="3588982" cy="88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dirty="0">
                <a:solidFill>
                  <a:srgbClr val="124057"/>
                </a:solidFill>
              </a:rPr>
              <a:t>When to use what</a:t>
            </a:r>
            <a:endParaRPr dirty="0">
              <a:solidFill>
                <a:srgbClr val="124057"/>
              </a:solidFill>
            </a:endParaRPr>
          </a:p>
        </p:txBody>
      </p:sp>
      <p:sp>
        <p:nvSpPr>
          <p:cNvPr id="266" name="Google Shape;266;p25"/>
          <p:cNvSpPr/>
          <p:nvPr/>
        </p:nvSpPr>
        <p:spPr>
          <a:xfrm>
            <a:off x="2937249" y="3749526"/>
            <a:ext cx="3915244" cy="749700"/>
          </a:xfrm>
          <a:prstGeom prst="homePlate">
            <a:avLst>
              <a:gd name="adj" fmla="val 35440"/>
            </a:avLst>
          </a:prstGeom>
          <a:solidFill>
            <a:srgbClr val="12405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100"/>
              <a:buNone/>
            </a:pPr>
            <a:endParaRPr/>
          </a:p>
        </p:txBody>
      </p:sp>
      <p:sp>
        <p:nvSpPr>
          <p:cNvPr id="267" name="Google Shape;267;p25"/>
          <p:cNvSpPr/>
          <p:nvPr/>
        </p:nvSpPr>
        <p:spPr>
          <a:xfrm>
            <a:off x="2915330" y="3003935"/>
            <a:ext cx="4421903" cy="749700"/>
          </a:xfrm>
          <a:prstGeom prst="homePlate">
            <a:avLst>
              <a:gd name="adj" fmla="val 35440"/>
            </a:avLst>
          </a:prstGeom>
          <a:solidFill>
            <a:srgbClr val="3B8D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100"/>
              <a:buNone/>
            </a:pPr>
            <a:endParaRPr/>
          </a:p>
        </p:txBody>
      </p:sp>
      <p:sp>
        <p:nvSpPr>
          <p:cNvPr id="269" name="Google Shape;269;p25"/>
          <p:cNvSpPr/>
          <p:nvPr/>
        </p:nvSpPr>
        <p:spPr>
          <a:xfrm>
            <a:off x="2878465" y="1443843"/>
            <a:ext cx="5479523" cy="810194"/>
          </a:xfrm>
          <a:prstGeom prst="homePlate">
            <a:avLst>
              <a:gd name="adj" fmla="val 35440"/>
            </a:avLst>
          </a:prstGeom>
          <a:solidFill>
            <a:srgbClr val="94BF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100"/>
              <a:buNone/>
            </a:pPr>
            <a:endParaRPr/>
          </a:p>
        </p:txBody>
      </p:sp>
      <p:sp>
        <p:nvSpPr>
          <p:cNvPr id="272" name="Google Shape;272;p25"/>
          <p:cNvSpPr/>
          <p:nvPr/>
        </p:nvSpPr>
        <p:spPr>
          <a:xfrm rot="10800000" flipH="1">
            <a:off x="2048521" y="3007612"/>
            <a:ext cx="888900" cy="876000"/>
          </a:xfrm>
          <a:custGeom>
            <a:avLst/>
            <a:gdLst/>
            <a:ahLst/>
            <a:cxnLst/>
            <a:rect l="l" t="t" r="r" b="b"/>
            <a:pathLst>
              <a:path w="120000" h="120000" extrusionOk="0">
                <a:moveTo>
                  <a:pt x="577" y="0"/>
                </a:moveTo>
                <a:lnTo>
                  <a:pt x="120000" y="17383"/>
                </a:lnTo>
                <a:lnTo>
                  <a:pt x="120000" y="120000"/>
                </a:lnTo>
                <a:lnTo>
                  <a:pt x="24" y="120000"/>
                </a:lnTo>
                <a:cubicBezTo>
                  <a:pt x="-159" y="80000"/>
                  <a:pt x="761" y="40000"/>
                  <a:pt x="577" y="0"/>
                </a:cubicBezTo>
                <a:close/>
              </a:path>
            </a:pathLst>
          </a:custGeom>
          <a:solidFill>
            <a:srgbClr val="2E6E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3" name="Google Shape;273;p25"/>
          <p:cNvSpPr/>
          <p:nvPr/>
        </p:nvSpPr>
        <p:spPr>
          <a:xfrm rot="10800000" flipH="1">
            <a:off x="2050748" y="3752039"/>
            <a:ext cx="886500" cy="939600"/>
          </a:xfrm>
          <a:custGeom>
            <a:avLst/>
            <a:gdLst/>
            <a:ahLst/>
            <a:cxnLst/>
            <a:rect l="l" t="t" r="r" b="b"/>
            <a:pathLst>
              <a:path w="120000" h="120000" extrusionOk="0">
                <a:moveTo>
                  <a:pt x="277" y="0"/>
                </a:moveTo>
                <a:lnTo>
                  <a:pt x="120000" y="25882"/>
                </a:lnTo>
                <a:lnTo>
                  <a:pt x="120000" y="120000"/>
                </a:lnTo>
                <a:lnTo>
                  <a:pt x="0" y="105098"/>
                </a:lnTo>
                <a:cubicBezTo>
                  <a:pt x="184" y="70065"/>
                  <a:pt x="92" y="35032"/>
                  <a:pt x="277" y="0"/>
                </a:cubicBezTo>
                <a:close/>
              </a:path>
            </a:pathLst>
          </a:custGeom>
          <a:solidFill>
            <a:srgbClr val="0B293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4" name="Google Shape;274;p25"/>
          <p:cNvSpPr/>
          <p:nvPr/>
        </p:nvSpPr>
        <p:spPr>
          <a:xfrm rot="10800000">
            <a:off x="1179038" y="3747891"/>
            <a:ext cx="878100" cy="941700"/>
          </a:xfrm>
          <a:custGeom>
            <a:avLst/>
            <a:gdLst/>
            <a:ahLst/>
            <a:cxnLst/>
            <a:rect l="l" t="t" r="r" b="b"/>
            <a:pathLst>
              <a:path w="120000" h="120000" extrusionOk="0">
                <a:moveTo>
                  <a:pt x="33" y="0"/>
                </a:moveTo>
                <a:lnTo>
                  <a:pt x="120000" y="25565"/>
                </a:lnTo>
                <a:lnTo>
                  <a:pt x="120000" y="120000"/>
                </a:lnTo>
                <a:lnTo>
                  <a:pt x="313" y="105130"/>
                </a:lnTo>
                <a:cubicBezTo>
                  <a:pt x="499" y="70173"/>
                  <a:pt x="-152" y="34956"/>
                  <a:pt x="33" y="0"/>
                </a:cubicBezTo>
                <a:close/>
              </a:path>
            </a:pathLst>
          </a:custGeom>
          <a:solidFill>
            <a:srgbClr val="1240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5" name="Google Shape;275;p25"/>
          <p:cNvSpPr/>
          <p:nvPr/>
        </p:nvSpPr>
        <p:spPr>
          <a:xfrm flipH="1">
            <a:off x="1174579" y="2127156"/>
            <a:ext cx="882900" cy="876000"/>
          </a:xfrm>
          <a:custGeom>
            <a:avLst/>
            <a:gdLst/>
            <a:ahLst/>
            <a:cxnLst/>
            <a:rect l="l" t="t" r="r" b="b"/>
            <a:pathLst>
              <a:path w="120000" h="120000" extrusionOk="0">
                <a:moveTo>
                  <a:pt x="80" y="0"/>
                </a:moveTo>
                <a:lnTo>
                  <a:pt x="120000" y="17383"/>
                </a:lnTo>
                <a:lnTo>
                  <a:pt x="120000" y="120000"/>
                </a:lnTo>
                <a:lnTo>
                  <a:pt x="80" y="119999"/>
                </a:lnTo>
                <a:cubicBezTo>
                  <a:pt x="-197" y="79999"/>
                  <a:pt x="358" y="40000"/>
                  <a:pt x="80" y="0"/>
                </a:cubicBezTo>
                <a:close/>
              </a:path>
            </a:pathLst>
          </a:custGeom>
          <a:solidFill>
            <a:srgbClr val="16575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6" name="Google Shape;276;p25"/>
          <p:cNvSpPr/>
          <p:nvPr/>
        </p:nvSpPr>
        <p:spPr>
          <a:xfrm flipH="1">
            <a:off x="1172385" y="1314437"/>
            <a:ext cx="886800" cy="939600"/>
          </a:xfrm>
          <a:custGeom>
            <a:avLst/>
            <a:gdLst/>
            <a:ahLst/>
            <a:cxnLst/>
            <a:rect l="l" t="t" r="r" b="b"/>
            <a:pathLst>
              <a:path w="120000" h="120000" extrusionOk="0">
                <a:moveTo>
                  <a:pt x="33" y="0"/>
                </a:moveTo>
                <a:lnTo>
                  <a:pt x="120000" y="25359"/>
                </a:lnTo>
                <a:lnTo>
                  <a:pt x="120000" y="120000"/>
                </a:lnTo>
                <a:lnTo>
                  <a:pt x="310" y="104052"/>
                </a:lnTo>
                <a:cubicBezTo>
                  <a:pt x="495" y="69019"/>
                  <a:pt x="-151" y="35032"/>
                  <a:pt x="33" y="0"/>
                </a:cubicBezTo>
                <a:close/>
              </a:path>
            </a:pathLst>
          </a:custGeom>
          <a:solidFill>
            <a:srgbClr val="94BF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7" name="Google Shape;277;p25"/>
          <p:cNvSpPr/>
          <p:nvPr/>
        </p:nvSpPr>
        <p:spPr>
          <a:xfrm rot="10800000">
            <a:off x="1177737" y="3003323"/>
            <a:ext cx="877500" cy="872100"/>
          </a:xfrm>
          <a:custGeom>
            <a:avLst/>
            <a:gdLst/>
            <a:ahLst/>
            <a:cxnLst/>
            <a:rect l="l" t="t" r="r" b="b"/>
            <a:pathLst>
              <a:path w="120000" h="120000" extrusionOk="0">
                <a:moveTo>
                  <a:pt x="120000" y="120000"/>
                </a:moveTo>
                <a:lnTo>
                  <a:pt x="54" y="120000"/>
                </a:lnTo>
                <a:cubicBezTo>
                  <a:pt x="240" y="79812"/>
                  <a:pt x="-132" y="40187"/>
                  <a:pt x="53" y="0"/>
                </a:cubicBezTo>
                <a:lnTo>
                  <a:pt x="120000" y="16766"/>
                </a:lnTo>
                <a:close/>
              </a:path>
            </a:pathLst>
          </a:custGeom>
          <a:solidFill>
            <a:srgbClr val="3B8D6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78" name="Google Shape;278;p25"/>
          <p:cNvSpPr/>
          <p:nvPr/>
        </p:nvSpPr>
        <p:spPr>
          <a:xfrm>
            <a:off x="1141850" y="1413550"/>
            <a:ext cx="477600" cy="3290400"/>
          </a:xfrm>
          <a:custGeom>
            <a:avLst/>
            <a:gdLst/>
            <a:ahLst/>
            <a:cxnLst/>
            <a:rect l="l" t="t" r="r" b="b"/>
            <a:pathLst>
              <a:path w="120000" h="120000" extrusionOk="0">
                <a:moveTo>
                  <a:pt x="0" y="115785"/>
                </a:moveTo>
                <a:lnTo>
                  <a:pt x="0" y="3719"/>
                </a:lnTo>
                <a:lnTo>
                  <a:pt x="120000" y="0"/>
                </a:lnTo>
                <a:lnTo>
                  <a:pt x="120000" y="120000"/>
                </a:lnTo>
                <a:lnTo>
                  <a:pt x="0" y="115785"/>
                </a:lnTo>
                <a:close/>
              </a:path>
            </a:pathLst>
          </a:custGeom>
          <a:gradFill>
            <a:gsLst>
              <a:gs pos="0">
                <a:srgbClr val="FFFFFF">
                  <a:alpha val="9803"/>
                </a:srgbClr>
              </a:gs>
              <a:gs pos="100000">
                <a:srgbClr val="FFFFFF">
                  <a:alpha val="24705"/>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81" name="Google Shape;281;p25"/>
          <p:cNvSpPr txBox="1"/>
          <p:nvPr/>
        </p:nvSpPr>
        <p:spPr>
          <a:xfrm>
            <a:off x="3089163" y="1697550"/>
            <a:ext cx="4169576" cy="445500"/>
          </a:xfrm>
          <a:prstGeom prst="rect">
            <a:avLst/>
          </a:prstGeom>
          <a:noFill/>
          <a:ln>
            <a:noFill/>
          </a:ln>
        </p:spPr>
        <p:txBody>
          <a:bodyPr spcFirstLastPara="1" wrap="square" lIns="91425" tIns="45700" rIns="91425" bIns="45700" anchor="ctr" anchorCtr="0">
            <a:noAutofit/>
          </a:bodyPr>
          <a:lstStyle/>
          <a:p>
            <a:r>
              <a:rPr lang="en-US" sz="800" b="1" dirty="0">
                <a:solidFill>
                  <a:schemeClr val="bg1"/>
                </a:solidFill>
                <a:latin typeface="Nixie One" panose="020B0604020202020204" charset="0"/>
              </a:rPr>
              <a:t>Works well for</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moist, exudative lesions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pustules (open with needle)</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crusts (peel crust, touch skin or use crust as a stamp)</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very greasy skin</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draining lesions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spaces)</a:t>
            </a:r>
            <a:endParaRPr lang="en-CA" sz="800" b="1" dirty="0">
              <a:solidFill>
                <a:schemeClr val="bg1"/>
              </a:solidFill>
              <a:latin typeface="Nixie One" panose="020B0604020202020204" charset="0"/>
            </a:endParaRPr>
          </a:p>
        </p:txBody>
      </p:sp>
      <p:sp>
        <p:nvSpPr>
          <p:cNvPr id="287" name="Google Shape;287;p25"/>
          <p:cNvSpPr txBox="1"/>
          <p:nvPr/>
        </p:nvSpPr>
        <p:spPr>
          <a:xfrm>
            <a:off x="5099399" y="3088760"/>
            <a:ext cx="1385100" cy="574200"/>
          </a:xfrm>
          <a:prstGeom prst="rect">
            <a:avLst/>
          </a:prstGeom>
          <a:noFill/>
          <a:ln>
            <a:noFill/>
          </a:ln>
        </p:spPr>
        <p:txBody>
          <a:bodyPr spcFirstLastPara="1" wrap="square" lIns="91425" tIns="45700" rIns="91425" bIns="45700" anchor="ctr" anchorCtr="0">
            <a:noAutofit/>
          </a:bodyPr>
          <a:lstStyle/>
          <a:p>
            <a:r>
              <a:rPr lang="en-US" sz="800" b="1" dirty="0">
                <a:solidFill>
                  <a:schemeClr val="bg1"/>
                </a:solidFill>
                <a:latin typeface="Nixie One" panose="020B0604020202020204" charset="0"/>
              </a:rPr>
              <a:t>Not good for</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sensitive areas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rambunctious patients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near eyes</a:t>
            </a:r>
            <a:endParaRPr lang="en-CA" sz="800" b="1" dirty="0">
              <a:solidFill>
                <a:schemeClr val="bg1"/>
              </a:solidFill>
              <a:latin typeface="Nixie One" panose="020B0604020202020204" charset="0"/>
            </a:endParaRPr>
          </a:p>
        </p:txBody>
      </p:sp>
      <p:sp>
        <p:nvSpPr>
          <p:cNvPr id="290" name="Google Shape;290;p25"/>
          <p:cNvSpPr txBox="1"/>
          <p:nvPr/>
        </p:nvSpPr>
        <p:spPr>
          <a:xfrm>
            <a:off x="5101093" y="3818338"/>
            <a:ext cx="1385100" cy="574200"/>
          </a:xfrm>
          <a:prstGeom prst="rect">
            <a:avLst/>
          </a:prstGeom>
          <a:noFill/>
          <a:ln>
            <a:noFill/>
          </a:ln>
        </p:spPr>
        <p:txBody>
          <a:bodyPr spcFirstLastPara="1" wrap="square" lIns="91425" tIns="45700" rIns="91425" bIns="45700" anchor="ctr" anchorCtr="0">
            <a:noAutofit/>
          </a:bodyPr>
          <a:lstStyle/>
          <a:p>
            <a:r>
              <a:rPr lang="en-US" sz="800" b="1" dirty="0">
                <a:solidFill>
                  <a:schemeClr val="bg1"/>
                </a:solidFill>
                <a:latin typeface="Nixie One" panose="020B0604020202020204" charset="0"/>
              </a:rPr>
              <a:t>Not good for</a:t>
            </a:r>
            <a:endParaRPr lang="en-CA" sz="800" dirty="0">
              <a:solidFill>
                <a:schemeClr val="bg1"/>
              </a:solidFill>
              <a:latin typeface="Nixie One" panose="020B0604020202020204" charset="0"/>
            </a:endParaRPr>
          </a:p>
          <a:p>
            <a:pPr marL="285750" indent="-285750">
              <a:buClr>
                <a:schemeClr val="bg1"/>
              </a:buClr>
              <a:buFont typeface="Arial" panose="020B0604020202020204" pitchFamily="34" charset="0"/>
              <a:buChar char="•"/>
            </a:pPr>
            <a:r>
              <a:rPr lang="en-US" sz="800" dirty="0">
                <a:solidFill>
                  <a:schemeClr val="bg1"/>
                </a:solidFill>
                <a:latin typeface="Nixie One" panose="020B0604020202020204" charset="0"/>
              </a:rPr>
              <a:t>purulent lesions</a:t>
            </a:r>
            <a:endParaRPr lang="en-CA" sz="800" dirty="0">
              <a:solidFill>
                <a:schemeClr val="bg1"/>
              </a:solidFill>
              <a:latin typeface="Nixie One" panose="020B0604020202020204" charset="0"/>
            </a:endParaRPr>
          </a:p>
          <a:p>
            <a:pPr marL="285750" indent="-285750">
              <a:buClr>
                <a:schemeClr val="bg1"/>
              </a:buClr>
              <a:buFont typeface="Arial" panose="020B0604020202020204" pitchFamily="34" charset="0"/>
              <a:buChar char="•"/>
            </a:pPr>
            <a:r>
              <a:rPr lang="en-US" sz="800" dirty="0">
                <a:solidFill>
                  <a:schemeClr val="bg1"/>
                </a:solidFill>
                <a:latin typeface="Nixie One" panose="020B0604020202020204" charset="0"/>
              </a:rPr>
              <a:t>moist skin</a:t>
            </a:r>
            <a:endParaRPr lang="en-CA" sz="800" dirty="0">
              <a:solidFill>
                <a:schemeClr val="bg1"/>
              </a:solidFill>
              <a:latin typeface="Nixie One" panose="020B0604020202020204" charset="0"/>
            </a:endParaRPr>
          </a:p>
        </p:txBody>
      </p:sp>
      <p:sp>
        <p:nvSpPr>
          <p:cNvPr id="291" name="Google Shape;291;p25"/>
          <p:cNvSpPr/>
          <p:nvPr/>
        </p:nvSpPr>
        <p:spPr>
          <a:xfrm flipH="1">
            <a:off x="2943426" y="1509779"/>
            <a:ext cx="91800" cy="2978700"/>
          </a:xfrm>
          <a:custGeom>
            <a:avLst/>
            <a:gdLst/>
            <a:ahLst/>
            <a:cxnLst/>
            <a:rect l="l" t="t" r="r" b="b"/>
            <a:pathLst>
              <a:path w="120000" h="120000" extrusionOk="0">
                <a:moveTo>
                  <a:pt x="0" y="115785"/>
                </a:moveTo>
                <a:lnTo>
                  <a:pt x="0" y="3719"/>
                </a:lnTo>
                <a:lnTo>
                  <a:pt x="120000" y="0"/>
                </a:lnTo>
                <a:lnTo>
                  <a:pt x="120000" y="120000"/>
                </a:lnTo>
                <a:lnTo>
                  <a:pt x="0" y="115785"/>
                </a:lnTo>
                <a:close/>
              </a:path>
            </a:pathLst>
          </a:custGeom>
          <a:gradFill>
            <a:gsLst>
              <a:gs pos="0">
                <a:srgbClr val="FFFFFF">
                  <a:alpha val="9803"/>
                </a:srgbClr>
              </a:gs>
              <a:gs pos="100000">
                <a:srgbClr val="FFFFFF">
                  <a:alpha val="24705"/>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93" name="Google Shape;293;p25"/>
          <p:cNvSpPr/>
          <p:nvPr/>
        </p:nvSpPr>
        <p:spPr>
          <a:xfrm>
            <a:off x="2344424" y="1646372"/>
            <a:ext cx="327815" cy="286064"/>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5"/>
          <p:cNvGrpSpPr/>
          <p:nvPr/>
        </p:nvGrpSpPr>
        <p:grpSpPr>
          <a:xfrm>
            <a:off x="2341380" y="2464274"/>
            <a:ext cx="333902" cy="333902"/>
            <a:chOff x="5941025" y="3634400"/>
            <a:chExt cx="467650" cy="467650"/>
          </a:xfrm>
        </p:grpSpPr>
        <p:sp>
          <p:nvSpPr>
            <p:cNvPr id="295" name="Google Shape;295;p25"/>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5"/>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 name="Google Shape;301;p25"/>
          <p:cNvGrpSpPr/>
          <p:nvPr/>
        </p:nvGrpSpPr>
        <p:grpSpPr>
          <a:xfrm>
            <a:off x="2323557" y="3244367"/>
            <a:ext cx="369549" cy="274765"/>
            <a:chOff x="5247525" y="3007275"/>
            <a:chExt cx="517575" cy="384825"/>
          </a:xfrm>
        </p:grpSpPr>
        <p:sp>
          <p:nvSpPr>
            <p:cNvPr id="302" name="Google Shape;302;p25"/>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5"/>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25"/>
          <p:cNvGrpSpPr/>
          <p:nvPr/>
        </p:nvGrpSpPr>
        <p:grpSpPr>
          <a:xfrm>
            <a:off x="2355732" y="4046966"/>
            <a:ext cx="305199" cy="319997"/>
            <a:chOff x="5961125" y="1623900"/>
            <a:chExt cx="427450" cy="448175"/>
          </a:xfrm>
        </p:grpSpPr>
        <p:sp>
          <p:nvSpPr>
            <p:cNvPr id="305" name="Google Shape;305;p25"/>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5"/>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5"/>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5"/>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5"/>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5"/>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5"/>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25"/>
          <p:cNvSpPr txBox="1">
            <a:spLocks noGrp="1"/>
          </p:cNvSpPr>
          <p:nvPr>
            <p:ph type="sldNum" idx="12"/>
          </p:nvPr>
        </p:nvSpPr>
        <p:spPr>
          <a:xfrm>
            <a:off x="-8947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sp>
        <p:nvSpPr>
          <p:cNvPr id="52" name="Google Shape;273;p25">
            <a:extLst>
              <a:ext uri="{FF2B5EF4-FFF2-40B4-BE49-F238E27FC236}">
                <a16:creationId xmlns:a16="http://schemas.microsoft.com/office/drawing/2014/main" xmlns="" id="{75699BAB-1EC1-4B66-9D0D-FDA13F006FAE}"/>
              </a:ext>
            </a:extLst>
          </p:cNvPr>
          <p:cNvSpPr/>
          <p:nvPr/>
        </p:nvSpPr>
        <p:spPr>
          <a:xfrm rot="10800000">
            <a:off x="2042930" y="1321177"/>
            <a:ext cx="886500" cy="1036397"/>
          </a:xfrm>
          <a:custGeom>
            <a:avLst/>
            <a:gdLst/>
            <a:ahLst/>
            <a:cxnLst/>
            <a:rect l="l" t="t" r="r" b="b"/>
            <a:pathLst>
              <a:path w="120000" h="120000" extrusionOk="0">
                <a:moveTo>
                  <a:pt x="277" y="0"/>
                </a:moveTo>
                <a:lnTo>
                  <a:pt x="120000" y="25882"/>
                </a:lnTo>
                <a:lnTo>
                  <a:pt x="120000" y="120000"/>
                </a:lnTo>
                <a:lnTo>
                  <a:pt x="0" y="105098"/>
                </a:lnTo>
                <a:cubicBezTo>
                  <a:pt x="184" y="70065"/>
                  <a:pt x="92" y="35032"/>
                  <a:pt x="277" y="0"/>
                </a:cubicBezTo>
                <a:close/>
              </a:path>
            </a:pathLst>
          </a:custGeom>
          <a:solidFill>
            <a:srgbClr val="80B35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53" name="Google Shape;271;p25">
            <a:extLst>
              <a:ext uri="{FF2B5EF4-FFF2-40B4-BE49-F238E27FC236}">
                <a16:creationId xmlns:a16="http://schemas.microsoft.com/office/drawing/2014/main" xmlns="" id="{0046C669-CAE3-404C-8B92-068D0C02360D}"/>
              </a:ext>
            </a:extLst>
          </p:cNvPr>
          <p:cNvSpPr/>
          <p:nvPr/>
        </p:nvSpPr>
        <p:spPr>
          <a:xfrm>
            <a:off x="2048703" y="2131252"/>
            <a:ext cx="888600" cy="880200"/>
          </a:xfrm>
          <a:custGeom>
            <a:avLst/>
            <a:gdLst/>
            <a:ahLst/>
            <a:cxnLst/>
            <a:rect l="l" t="t" r="r" b="b"/>
            <a:pathLst>
              <a:path w="120000" h="120000" extrusionOk="0">
                <a:moveTo>
                  <a:pt x="552" y="0"/>
                </a:moveTo>
                <a:lnTo>
                  <a:pt x="120000" y="17302"/>
                </a:lnTo>
                <a:lnTo>
                  <a:pt x="120000" y="119999"/>
                </a:lnTo>
                <a:lnTo>
                  <a:pt x="0" y="120000"/>
                </a:lnTo>
                <a:cubicBezTo>
                  <a:pt x="184" y="79999"/>
                  <a:pt x="368" y="40000"/>
                  <a:pt x="552" y="0"/>
                </a:cubicBezTo>
                <a:close/>
              </a:path>
            </a:pathLst>
          </a:custGeom>
          <a:solidFill>
            <a:srgbClr val="0F3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rgbClr val="FFFFFF"/>
              </a:solidFill>
              <a:latin typeface="Arial"/>
              <a:ea typeface="Arial"/>
              <a:cs typeface="Arial"/>
              <a:sym typeface="Arial"/>
            </a:endParaRPr>
          </a:p>
        </p:txBody>
      </p:sp>
      <p:pic>
        <p:nvPicPr>
          <p:cNvPr id="55" name="Picture 54">
            <a:extLst>
              <a:ext uri="{FF2B5EF4-FFF2-40B4-BE49-F238E27FC236}">
                <a16:creationId xmlns:a16="http://schemas.microsoft.com/office/drawing/2014/main" xmlns="" id="{D9CCE085-3C5C-4F06-B775-2882E394E381}"/>
              </a:ext>
            </a:extLst>
          </p:cNvPr>
          <p:cNvPicPr/>
          <p:nvPr/>
        </p:nvPicPr>
        <p:blipFill rotWithShape="1">
          <a:blip r:embed="rId3" cstate="print">
            <a:extLst>
              <a:ext uri="{28A0092B-C50C-407E-A947-70E740481C1C}">
                <a14:useLocalDpi xmlns:a14="http://schemas.microsoft.com/office/drawing/2010/main" val="0"/>
              </a:ext>
            </a:extLst>
          </a:blip>
          <a:srcRect t="5511" b="11148"/>
          <a:stretch/>
        </p:blipFill>
        <p:spPr bwMode="auto">
          <a:xfrm>
            <a:off x="1973929" y="1375080"/>
            <a:ext cx="1029091" cy="865872"/>
          </a:xfrm>
          <a:prstGeom prst="rect">
            <a:avLst/>
          </a:prstGeom>
          <a:ln>
            <a:noFill/>
          </a:ln>
          <a:effectLst>
            <a:softEdge rad="112500"/>
          </a:effectLst>
          <a:extLst>
            <a:ext uri="{53640926-AAD7-44D8-BBD7-CCE9431645EC}">
              <a14:shadowObscured xmlns:a14="http://schemas.microsoft.com/office/drawing/2010/main"/>
            </a:ext>
          </a:extLst>
        </p:spPr>
      </p:pic>
      <p:pic>
        <p:nvPicPr>
          <p:cNvPr id="56" name="Picture 55">
            <a:extLst>
              <a:ext uri="{FF2B5EF4-FFF2-40B4-BE49-F238E27FC236}">
                <a16:creationId xmlns:a16="http://schemas.microsoft.com/office/drawing/2014/main" xmlns="" id="{3F4C02AA-30B1-4CC6-B749-8F97D5506474}"/>
              </a:ext>
            </a:extLst>
          </p:cNvPr>
          <p:cNvPicPr/>
          <p:nvPr/>
        </p:nvPicPr>
        <p:blipFill rotWithShape="1">
          <a:blip r:embed="rId4" cstate="print">
            <a:extLst>
              <a:ext uri="{28A0092B-C50C-407E-A947-70E740481C1C}">
                <a14:useLocalDpi xmlns:a14="http://schemas.microsoft.com/office/drawing/2010/main" val="0"/>
              </a:ext>
            </a:extLst>
          </a:blip>
          <a:srcRect r="3690" b="8156"/>
          <a:stretch/>
        </p:blipFill>
        <p:spPr bwMode="auto">
          <a:xfrm>
            <a:off x="2005111" y="2209502"/>
            <a:ext cx="1010002" cy="821734"/>
          </a:xfrm>
          <a:prstGeom prst="rect">
            <a:avLst/>
          </a:prstGeom>
          <a:ln>
            <a:noFill/>
          </a:ln>
          <a:effectLst>
            <a:softEdge rad="112500"/>
          </a:effectLst>
          <a:extLst>
            <a:ext uri="{53640926-AAD7-44D8-BBD7-CCE9431645EC}">
              <a14:shadowObscured xmlns:a14="http://schemas.microsoft.com/office/drawing/2010/main"/>
            </a:ext>
          </a:extLst>
        </p:spPr>
      </p:pic>
      <p:pic>
        <p:nvPicPr>
          <p:cNvPr id="57" name="Picture 56">
            <a:extLst>
              <a:ext uri="{FF2B5EF4-FFF2-40B4-BE49-F238E27FC236}">
                <a16:creationId xmlns:a16="http://schemas.microsoft.com/office/drawing/2014/main" xmlns="" id="{78E8695A-8A7F-4BAA-AD12-09508503265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109" y="2924204"/>
            <a:ext cx="1040911" cy="972486"/>
          </a:xfrm>
          <a:prstGeom prst="rect">
            <a:avLst/>
          </a:prstGeom>
          <a:ln>
            <a:noFill/>
          </a:ln>
          <a:effectLst>
            <a:softEdge rad="112500"/>
          </a:effectLst>
        </p:spPr>
      </p:pic>
      <p:pic>
        <p:nvPicPr>
          <p:cNvPr id="58" name="Picture 57">
            <a:extLst>
              <a:ext uri="{FF2B5EF4-FFF2-40B4-BE49-F238E27FC236}">
                <a16:creationId xmlns:a16="http://schemas.microsoft.com/office/drawing/2014/main" xmlns="" id="{CEC1F266-0C8E-407E-B93A-09933B49342B}"/>
              </a:ext>
            </a:extLst>
          </p:cNvPr>
          <p:cNvPicPr/>
          <p:nvPr/>
        </p:nvPicPr>
        <p:blipFill rotWithShape="1">
          <a:blip r:embed="rId6" cstate="print">
            <a:extLst>
              <a:ext uri="{28A0092B-C50C-407E-A947-70E740481C1C}">
                <a14:useLocalDpi xmlns:a14="http://schemas.microsoft.com/office/drawing/2010/main" val="0"/>
              </a:ext>
            </a:extLst>
          </a:blip>
          <a:srcRect l="7660"/>
          <a:stretch/>
        </p:blipFill>
        <p:spPr bwMode="auto">
          <a:xfrm rot="21330903">
            <a:off x="1982818" y="3770639"/>
            <a:ext cx="1026408" cy="826858"/>
          </a:xfrm>
          <a:prstGeom prst="rect">
            <a:avLst/>
          </a:prstGeom>
          <a:ln>
            <a:noFill/>
          </a:ln>
          <a:effectLst>
            <a:softEdge rad="112500"/>
          </a:effectLst>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xmlns="" id="{57EA6FE0-531E-45D8-BDCF-375C9B74D64F}"/>
              </a:ext>
            </a:extLst>
          </p:cNvPr>
          <p:cNvSpPr txBox="1"/>
          <p:nvPr/>
        </p:nvSpPr>
        <p:spPr>
          <a:xfrm>
            <a:off x="1102432" y="1692188"/>
            <a:ext cx="1223083" cy="276999"/>
          </a:xfrm>
          <a:prstGeom prst="rect">
            <a:avLst/>
          </a:prstGeom>
          <a:noFill/>
        </p:spPr>
        <p:txBody>
          <a:bodyPr wrap="square" rtlCol="0">
            <a:spAutoFit/>
          </a:bodyPr>
          <a:lstStyle/>
          <a:p>
            <a:r>
              <a:rPr lang="en-CA" sz="1200" dirty="0">
                <a:solidFill>
                  <a:schemeClr val="bg1"/>
                </a:solidFill>
                <a:latin typeface="Roboto Slab" panose="020B0604020202020204" charset="0"/>
                <a:ea typeface="Roboto Slab" panose="020B0604020202020204" charset="0"/>
              </a:rPr>
              <a:t>Impression</a:t>
            </a:r>
          </a:p>
        </p:txBody>
      </p:sp>
      <p:sp>
        <p:nvSpPr>
          <p:cNvPr id="59" name="TextBox 58">
            <a:extLst>
              <a:ext uri="{FF2B5EF4-FFF2-40B4-BE49-F238E27FC236}">
                <a16:creationId xmlns:a16="http://schemas.microsoft.com/office/drawing/2014/main" xmlns="" id="{8D65D864-BD3E-4250-BA6A-F2ED1479D98C}"/>
              </a:ext>
            </a:extLst>
          </p:cNvPr>
          <p:cNvSpPr txBox="1"/>
          <p:nvPr/>
        </p:nvSpPr>
        <p:spPr>
          <a:xfrm>
            <a:off x="1328840" y="2449655"/>
            <a:ext cx="1223083" cy="276999"/>
          </a:xfrm>
          <a:prstGeom prst="rect">
            <a:avLst/>
          </a:prstGeom>
          <a:noFill/>
        </p:spPr>
        <p:txBody>
          <a:bodyPr wrap="square" rtlCol="0">
            <a:spAutoFit/>
          </a:bodyPr>
          <a:lstStyle/>
          <a:p>
            <a:r>
              <a:rPr lang="en-CA" sz="1200" dirty="0">
                <a:solidFill>
                  <a:schemeClr val="bg1"/>
                </a:solidFill>
                <a:latin typeface="Roboto Slab" panose="020B0604020202020204" charset="0"/>
                <a:ea typeface="Roboto Slab" panose="020B0604020202020204" charset="0"/>
              </a:rPr>
              <a:t>Swab</a:t>
            </a:r>
          </a:p>
        </p:txBody>
      </p:sp>
      <p:sp>
        <p:nvSpPr>
          <p:cNvPr id="60" name="TextBox 59">
            <a:extLst>
              <a:ext uri="{FF2B5EF4-FFF2-40B4-BE49-F238E27FC236}">
                <a16:creationId xmlns:a16="http://schemas.microsoft.com/office/drawing/2014/main" xmlns="" id="{2382ED6F-5382-453F-A3DC-5B1AA826DA49}"/>
              </a:ext>
            </a:extLst>
          </p:cNvPr>
          <p:cNvSpPr txBox="1"/>
          <p:nvPr/>
        </p:nvSpPr>
        <p:spPr>
          <a:xfrm>
            <a:off x="1084952" y="3173517"/>
            <a:ext cx="1073250" cy="461665"/>
          </a:xfrm>
          <a:prstGeom prst="rect">
            <a:avLst/>
          </a:prstGeom>
          <a:noFill/>
        </p:spPr>
        <p:txBody>
          <a:bodyPr wrap="square" rtlCol="0">
            <a:spAutoFit/>
          </a:bodyPr>
          <a:lstStyle/>
          <a:p>
            <a:pPr algn="ctr"/>
            <a:r>
              <a:rPr lang="en-CA" sz="1200" dirty="0">
                <a:solidFill>
                  <a:schemeClr val="bg1"/>
                </a:solidFill>
                <a:latin typeface="Roboto Slab" panose="020B0604020202020204" charset="0"/>
                <a:ea typeface="Roboto Slab" panose="020B0604020202020204" charset="0"/>
              </a:rPr>
              <a:t>Dry scraping</a:t>
            </a:r>
          </a:p>
        </p:txBody>
      </p:sp>
      <p:sp>
        <p:nvSpPr>
          <p:cNvPr id="61" name="TextBox 60">
            <a:extLst>
              <a:ext uri="{FF2B5EF4-FFF2-40B4-BE49-F238E27FC236}">
                <a16:creationId xmlns:a16="http://schemas.microsoft.com/office/drawing/2014/main" xmlns="" id="{5D383F24-636A-48AC-9736-F0B66A362BB7}"/>
              </a:ext>
            </a:extLst>
          </p:cNvPr>
          <p:cNvSpPr txBox="1"/>
          <p:nvPr/>
        </p:nvSpPr>
        <p:spPr>
          <a:xfrm>
            <a:off x="1358816" y="4046543"/>
            <a:ext cx="1223083" cy="276999"/>
          </a:xfrm>
          <a:prstGeom prst="rect">
            <a:avLst/>
          </a:prstGeom>
          <a:noFill/>
        </p:spPr>
        <p:txBody>
          <a:bodyPr wrap="square" rtlCol="0">
            <a:spAutoFit/>
          </a:bodyPr>
          <a:lstStyle/>
          <a:p>
            <a:r>
              <a:rPr lang="en-CA" sz="1200" dirty="0">
                <a:solidFill>
                  <a:schemeClr val="bg1"/>
                </a:solidFill>
                <a:latin typeface="Roboto Slab" panose="020B0604020202020204" charset="0"/>
                <a:ea typeface="Roboto Slab" panose="020B0604020202020204" charset="0"/>
              </a:rPr>
              <a:t>Tape</a:t>
            </a:r>
          </a:p>
        </p:txBody>
      </p:sp>
      <p:sp>
        <p:nvSpPr>
          <p:cNvPr id="62" name="Google Shape;268;p25">
            <a:extLst>
              <a:ext uri="{FF2B5EF4-FFF2-40B4-BE49-F238E27FC236}">
                <a16:creationId xmlns:a16="http://schemas.microsoft.com/office/drawing/2014/main" xmlns="" id="{A10632A7-BD2D-4231-A88F-020EDC8F7830}"/>
              </a:ext>
            </a:extLst>
          </p:cNvPr>
          <p:cNvSpPr/>
          <p:nvPr/>
        </p:nvSpPr>
        <p:spPr>
          <a:xfrm>
            <a:off x="2932463" y="2252566"/>
            <a:ext cx="4882697" cy="767382"/>
          </a:xfrm>
          <a:prstGeom prst="homePlate">
            <a:avLst>
              <a:gd name="adj" fmla="val 35440"/>
            </a:avLst>
          </a:prstGeom>
          <a:solidFill>
            <a:srgbClr val="1657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100"/>
              <a:buNone/>
            </a:pPr>
            <a:endParaRPr/>
          </a:p>
        </p:txBody>
      </p:sp>
      <p:sp>
        <p:nvSpPr>
          <p:cNvPr id="63" name="Google Shape;284;p25">
            <a:extLst>
              <a:ext uri="{FF2B5EF4-FFF2-40B4-BE49-F238E27FC236}">
                <a16:creationId xmlns:a16="http://schemas.microsoft.com/office/drawing/2014/main" xmlns="" id="{6721C882-9C6F-41BA-954D-029032BFABB0}"/>
              </a:ext>
            </a:extLst>
          </p:cNvPr>
          <p:cNvSpPr txBox="1"/>
          <p:nvPr/>
        </p:nvSpPr>
        <p:spPr>
          <a:xfrm>
            <a:off x="3100443" y="2401910"/>
            <a:ext cx="1890197" cy="460500"/>
          </a:xfrm>
          <a:prstGeom prst="rect">
            <a:avLst/>
          </a:prstGeom>
          <a:noFill/>
          <a:ln>
            <a:noFill/>
          </a:ln>
        </p:spPr>
        <p:txBody>
          <a:bodyPr spcFirstLastPara="1" wrap="square" lIns="91425" tIns="45700" rIns="91425" bIns="45700" anchor="ctr" anchorCtr="0">
            <a:noAutofit/>
          </a:bodyPr>
          <a:lstStyle/>
          <a:p>
            <a:r>
              <a:rPr lang="en-US" sz="800" b="1" dirty="0">
                <a:solidFill>
                  <a:schemeClr val="bg1"/>
                </a:solidFill>
                <a:latin typeface="Nixie One" panose="020B0604020202020204" charset="0"/>
              </a:rPr>
              <a:t>Works well for</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moist, greasy, exudative lesions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small areas (e.g.. face &amp; lip folds, nail beds) </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CA" sz="800" b="1" dirty="0">
                <a:solidFill>
                  <a:schemeClr val="bg1"/>
                </a:solidFill>
                <a:latin typeface="Nixie One" panose="020B0604020202020204" charset="0"/>
              </a:rPr>
              <a:t>ears</a:t>
            </a:r>
          </a:p>
        </p:txBody>
      </p:sp>
      <p:sp>
        <p:nvSpPr>
          <p:cNvPr id="3" name="Rectangle 2">
            <a:extLst>
              <a:ext uri="{FF2B5EF4-FFF2-40B4-BE49-F238E27FC236}">
                <a16:creationId xmlns:a16="http://schemas.microsoft.com/office/drawing/2014/main" xmlns="" id="{F5DAF935-9987-46E3-A66A-3C60C3CC1412}"/>
              </a:ext>
            </a:extLst>
          </p:cNvPr>
          <p:cNvSpPr/>
          <p:nvPr/>
        </p:nvSpPr>
        <p:spPr>
          <a:xfrm>
            <a:off x="6071988" y="1502668"/>
            <a:ext cx="4572000" cy="584775"/>
          </a:xfrm>
          <a:prstGeom prst="rect">
            <a:avLst/>
          </a:prstGeom>
        </p:spPr>
        <p:txBody>
          <a:bodyPr>
            <a:spAutoFit/>
          </a:bodyPr>
          <a:lstStyle/>
          <a:p>
            <a:r>
              <a:rPr lang="en-US" sz="800" b="1" dirty="0">
                <a:solidFill>
                  <a:schemeClr val="bg1"/>
                </a:solidFill>
                <a:latin typeface="Nixie One" panose="020B0604020202020204" charset="0"/>
              </a:rPr>
              <a:t>Not good for</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dry or minimally exudative </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small areas (e.g. nail folds)</a:t>
            </a:r>
            <a:endParaRPr lang="en-CA" sz="800" b="1" dirty="0">
              <a:solidFill>
                <a:schemeClr val="bg1"/>
              </a:solidFill>
              <a:latin typeface="Nixie One" panose="020B0604020202020204" charset="0"/>
            </a:endParaRPr>
          </a:p>
          <a:p>
            <a:pPr marL="171450" indent="-171450">
              <a:buClr>
                <a:schemeClr val="bg1"/>
              </a:buClr>
              <a:buFont typeface="Arial" panose="020B0604020202020204" pitchFamily="34" charset="0"/>
              <a:buChar char="•"/>
            </a:pPr>
            <a:r>
              <a:rPr lang="en-US" sz="800" b="1" dirty="0">
                <a:solidFill>
                  <a:schemeClr val="bg1"/>
                </a:solidFill>
                <a:latin typeface="Nixie One" panose="020B0604020202020204" charset="0"/>
              </a:rPr>
              <a:t>awkward areas (e.g. interdigital)</a:t>
            </a:r>
            <a:endParaRPr lang="en-CA" sz="800" dirty="0"/>
          </a:p>
        </p:txBody>
      </p:sp>
      <p:sp>
        <p:nvSpPr>
          <p:cNvPr id="4" name="Rectangle 3">
            <a:extLst>
              <a:ext uri="{FF2B5EF4-FFF2-40B4-BE49-F238E27FC236}">
                <a16:creationId xmlns:a16="http://schemas.microsoft.com/office/drawing/2014/main" xmlns="" id="{70283B65-4014-43F1-ABBA-BF5EEB9B2E1E}"/>
              </a:ext>
            </a:extLst>
          </p:cNvPr>
          <p:cNvSpPr/>
          <p:nvPr/>
        </p:nvSpPr>
        <p:spPr>
          <a:xfrm>
            <a:off x="5099399" y="2309469"/>
            <a:ext cx="4572000" cy="338554"/>
          </a:xfrm>
          <a:prstGeom prst="rect">
            <a:avLst/>
          </a:prstGeom>
        </p:spPr>
        <p:txBody>
          <a:bodyPr>
            <a:spAutoFit/>
          </a:bodyPr>
          <a:lstStyle/>
          <a:p>
            <a:r>
              <a:rPr lang="en-US" sz="800" b="1" dirty="0">
                <a:solidFill>
                  <a:schemeClr val="bg1"/>
                </a:solidFill>
                <a:uFill>
                  <a:solidFill>
                    <a:srgbClr val="3F3F3F"/>
                  </a:solidFill>
                </a:uFill>
                <a:latin typeface="Nixie One" panose="020B0604020202020204" charset="0"/>
                <a:ea typeface="Gill Sans"/>
              </a:rPr>
              <a:t>Not good for</a:t>
            </a:r>
          </a:p>
          <a:p>
            <a:pPr marL="171450" indent="-171450">
              <a:buClr>
                <a:schemeClr val="bg1"/>
              </a:buClr>
              <a:buFont typeface="Arial" panose="020B0604020202020204" pitchFamily="34" charset="0"/>
              <a:buChar char="•"/>
            </a:pPr>
            <a:r>
              <a:rPr lang="en-US" sz="800" b="1" dirty="0">
                <a:solidFill>
                  <a:schemeClr val="bg1"/>
                </a:solidFill>
                <a:uFill>
                  <a:solidFill>
                    <a:srgbClr val="3F3F3F"/>
                  </a:solidFill>
                </a:uFill>
                <a:latin typeface="Nixie One" panose="020B0604020202020204" charset="0"/>
                <a:ea typeface="Gill Sans"/>
              </a:rPr>
              <a:t>dry or minimally exudative lesions</a:t>
            </a:r>
            <a:endParaRPr lang="en-CA" sz="800" b="1" dirty="0">
              <a:solidFill>
                <a:schemeClr val="bg1"/>
              </a:solidFill>
              <a:uFill>
                <a:solidFill>
                  <a:srgbClr val="3F3F3F"/>
                </a:solidFill>
              </a:uFill>
              <a:latin typeface="Nixie One" panose="020B0604020202020204" charset="0"/>
              <a:ea typeface="Times New Roman" panose="02020603050405020304" pitchFamily="18" charset="0"/>
            </a:endParaRPr>
          </a:p>
        </p:txBody>
      </p:sp>
      <p:sp>
        <p:nvSpPr>
          <p:cNvPr id="5" name="Rectangle 4">
            <a:extLst>
              <a:ext uri="{FF2B5EF4-FFF2-40B4-BE49-F238E27FC236}">
                <a16:creationId xmlns:a16="http://schemas.microsoft.com/office/drawing/2014/main" xmlns="" id="{E372015D-A8D4-48AD-9A2C-15BA87F1B71D}"/>
              </a:ext>
            </a:extLst>
          </p:cNvPr>
          <p:cNvSpPr/>
          <p:nvPr/>
        </p:nvSpPr>
        <p:spPr>
          <a:xfrm>
            <a:off x="3113767" y="3037306"/>
            <a:ext cx="4572000" cy="338554"/>
          </a:xfrm>
          <a:prstGeom prst="rect">
            <a:avLst/>
          </a:prstGeom>
        </p:spPr>
        <p:txBody>
          <a:bodyPr>
            <a:spAutoFit/>
          </a:bodyPr>
          <a:lstStyle/>
          <a:p>
            <a:r>
              <a:rPr lang="en-US" sz="800" b="1" dirty="0">
                <a:solidFill>
                  <a:schemeClr val="bg1"/>
                </a:solidFill>
                <a:uFill>
                  <a:solidFill>
                    <a:srgbClr val="3F3F3F"/>
                  </a:solidFill>
                </a:uFill>
                <a:latin typeface="Nixie One" panose="020B0604020202020204" charset="0"/>
                <a:ea typeface="Gill Sans"/>
              </a:rPr>
              <a:t>Works well for</a:t>
            </a:r>
            <a:endParaRPr lang="en-CA" sz="800" b="1"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buClr>
                <a:schemeClr val="bg1"/>
              </a:buClr>
              <a:buFont typeface="Arial" panose="020B0604020202020204" pitchFamily="34" charset="0"/>
              <a:buChar char="•"/>
            </a:pPr>
            <a:r>
              <a:rPr lang="en-US" sz="800" b="1" dirty="0">
                <a:solidFill>
                  <a:schemeClr val="bg1"/>
                </a:solidFill>
                <a:uFill>
                  <a:solidFill>
                    <a:srgbClr val="3F3F3F"/>
                  </a:solidFill>
                </a:uFill>
                <a:latin typeface="Nixie One" panose="020B0604020202020204" charset="0"/>
                <a:ea typeface="Gill Sans"/>
              </a:rPr>
              <a:t>large greasy lesions</a:t>
            </a:r>
            <a:endParaRPr lang="en-CA" sz="800" b="1" dirty="0">
              <a:solidFill>
                <a:schemeClr val="bg1"/>
              </a:solidFill>
              <a:uFill>
                <a:solidFill>
                  <a:srgbClr val="3F3F3F"/>
                </a:solidFill>
              </a:uFill>
              <a:latin typeface="Nixie One" panose="020B0604020202020204" charset="0"/>
              <a:ea typeface="Times New Roman" panose="02020603050405020304" pitchFamily="18" charset="0"/>
            </a:endParaRPr>
          </a:p>
        </p:txBody>
      </p:sp>
      <p:sp>
        <p:nvSpPr>
          <p:cNvPr id="6" name="Rectangle 5">
            <a:extLst>
              <a:ext uri="{FF2B5EF4-FFF2-40B4-BE49-F238E27FC236}">
                <a16:creationId xmlns:a16="http://schemas.microsoft.com/office/drawing/2014/main" xmlns="" id="{BCC3A5F0-E689-4775-A67B-4D7FB0FA8223}"/>
              </a:ext>
            </a:extLst>
          </p:cNvPr>
          <p:cNvSpPr/>
          <p:nvPr/>
        </p:nvSpPr>
        <p:spPr>
          <a:xfrm>
            <a:off x="3123452" y="3714171"/>
            <a:ext cx="4572000" cy="830997"/>
          </a:xfrm>
          <a:prstGeom prst="rect">
            <a:avLst/>
          </a:prstGeom>
        </p:spPr>
        <p:txBody>
          <a:bodyPr>
            <a:spAutoFit/>
          </a:bodyPr>
          <a:lstStyle/>
          <a:p>
            <a:r>
              <a:rPr lang="en-US" sz="800" b="1" dirty="0">
                <a:solidFill>
                  <a:schemeClr val="bg1"/>
                </a:solidFill>
                <a:uFill>
                  <a:solidFill>
                    <a:srgbClr val="3F3F3F"/>
                  </a:solidFill>
                </a:uFill>
                <a:latin typeface="Nixie One" panose="020B0604020202020204" charset="0"/>
                <a:ea typeface="Gill Sans"/>
              </a:rPr>
              <a:t>Works well for</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buClr>
                <a:schemeClr val="bg1"/>
              </a:buClr>
              <a:buFont typeface="Arial" panose="020B0604020202020204" pitchFamily="34" charset="0"/>
              <a:buChar char="•"/>
            </a:pPr>
            <a:r>
              <a:rPr lang="en-US" sz="800" dirty="0">
                <a:solidFill>
                  <a:schemeClr val="bg1"/>
                </a:solidFill>
                <a:uFill>
                  <a:solidFill>
                    <a:srgbClr val="3F3F3F"/>
                  </a:solidFill>
                </a:uFill>
                <a:latin typeface="Nixie One" panose="020B0604020202020204" charset="0"/>
                <a:ea typeface="Gill Sans"/>
              </a:rPr>
              <a:t>greasy or dry skin</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buClr>
                <a:schemeClr val="bg1"/>
              </a:buClr>
              <a:buFont typeface="Arial" panose="020B0604020202020204" pitchFamily="34" charset="0"/>
              <a:buChar char="•"/>
            </a:pPr>
            <a:r>
              <a:rPr lang="en-US" sz="800" dirty="0">
                <a:solidFill>
                  <a:schemeClr val="bg1"/>
                </a:solidFill>
                <a:uFill>
                  <a:solidFill>
                    <a:srgbClr val="3F3F3F"/>
                  </a:solidFill>
                </a:uFill>
                <a:latin typeface="Nixie One" panose="020B0604020202020204" charset="0"/>
                <a:ea typeface="Gill Sans"/>
              </a:rPr>
              <a:t>minimally abnormal skin</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buClr>
                <a:schemeClr val="bg1"/>
              </a:buClr>
              <a:buFont typeface="Arial" panose="020B0604020202020204" pitchFamily="34" charset="0"/>
              <a:buChar char="•"/>
            </a:pPr>
            <a:r>
              <a:rPr lang="en-US" sz="800" dirty="0">
                <a:solidFill>
                  <a:schemeClr val="bg1"/>
                </a:solidFill>
                <a:uFill>
                  <a:solidFill>
                    <a:srgbClr val="3F3F3F"/>
                  </a:solidFill>
                </a:uFill>
                <a:latin typeface="Nixie One" panose="020B0604020202020204" charset="0"/>
                <a:ea typeface="Gill Sans"/>
              </a:rPr>
              <a:t>awkward areas</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buClr>
                <a:schemeClr val="bg1"/>
              </a:buClr>
              <a:buFont typeface="Arial" panose="020B0604020202020204" pitchFamily="34" charset="0"/>
              <a:buChar char="•"/>
            </a:pPr>
            <a:r>
              <a:rPr lang="en-US" sz="800" dirty="0">
                <a:solidFill>
                  <a:schemeClr val="bg1"/>
                </a:solidFill>
                <a:uFill>
                  <a:solidFill>
                    <a:srgbClr val="3F3F3F"/>
                  </a:solidFill>
                </a:uFill>
                <a:latin typeface="Nixie One" panose="020B0604020202020204" charset="0"/>
                <a:ea typeface="Gill Sans"/>
              </a:rPr>
              <a:t>small areas</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a:p>
            <a:pPr marL="171450" indent="-171450">
              <a:spcAft>
                <a:spcPts val="300"/>
              </a:spcAft>
              <a:buClr>
                <a:schemeClr val="bg1"/>
              </a:buClr>
              <a:buFont typeface="Arial" panose="020B0604020202020204" pitchFamily="34" charset="0"/>
              <a:buChar char="•"/>
            </a:pPr>
            <a:r>
              <a:rPr lang="en-US" sz="800" dirty="0">
                <a:solidFill>
                  <a:schemeClr val="bg1"/>
                </a:solidFill>
                <a:uFill>
                  <a:solidFill>
                    <a:srgbClr val="3F3F3F"/>
                  </a:solidFill>
                </a:uFill>
                <a:latin typeface="Nixie One" panose="020B0604020202020204" charset="0"/>
                <a:ea typeface="Gill Sans"/>
              </a:rPr>
              <a:t>sensitive areas</a:t>
            </a:r>
            <a:endParaRPr lang="en-CA" sz="800" dirty="0">
              <a:solidFill>
                <a:schemeClr val="bg1"/>
              </a:solidFill>
              <a:uFill>
                <a:solidFill>
                  <a:srgbClr val="3F3F3F"/>
                </a:solidFill>
              </a:uFill>
              <a:latin typeface="Nixie One" panose="020B0604020202020204" charset="0"/>
              <a:ea typeface="Times New Roman" panose="02020603050405020304" pitchFamily="18" charset="0"/>
            </a:endParaRPr>
          </a:p>
        </p:txBody>
      </p:sp>
      <p:sp>
        <p:nvSpPr>
          <p:cNvPr id="7" name="Rectangle 6">
            <a:extLst>
              <a:ext uri="{FF2B5EF4-FFF2-40B4-BE49-F238E27FC236}">
                <a16:creationId xmlns:a16="http://schemas.microsoft.com/office/drawing/2014/main" xmlns="" id="{F882B1E8-201B-4A5A-96CC-7A8FC1CA25AE}"/>
              </a:ext>
            </a:extLst>
          </p:cNvPr>
          <p:cNvSpPr/>
          <p:nvPr/>
        </p:nvSpPr>
        <p:spPr>
          <a:xfrm>
            <a:off x="887066" y="1326275"/>
            <a:ext cx="7387019" cy="3655125"/>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840157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75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6"/>
        <p:cNvGrpSpPr/>
        <p:nvPr/>
      </p:nvGrpSpPr>
      <p:grpSpPr>
        <a:xfrm>
          <a:off x="0" y="0"/>
          <a:ext cx="0" cy="0"/>
          <a:chOff x="0" y="0"/>
          <a:chExt cx="0" cy="0"/>
        </a:xfrm>
      </p:grpSpPr>
      <p:sp>
        <p:nvSpPr>
          <p:cNvPr id="237" name="Google Shape;237;p23"/>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p>
            <a:pPr>
              <a:spcAft>
                <a:spcPts val="400"/>
              </a:spcAft>
            </a:pPr>
            <a:r>
              <a:rPr lang="en-CA" sz="3200" dirty="0">
                <a:solidFill>
                  <a:schemeClr val="bg1"/>
                </a:solidFill>
                <a:uFill>
                  <a:solidFill>
                    <a:srgbClr val="3F3F3F"/>
                  </a:solidFill>
                </a:uFill>
                <a:latin typeface="Roboto Slab" panose="020B0604020202020204" charset="0"/>
                <a:ea typeface="Roboto Slab" panose="020B0604020202020204" charset="0"/>
              </a:rPr>
              <a:t>Assess</a:t>
            </a:r>
          </a:p>
        </p:txBody>
      </p:sp>
      <p:sp>
        <p:nvSpPr>
          <p:cNvPr id="245" name="Google Shape;245;p23"/>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a:p>
        </p:txBody>
      </p:sp>
      <p:sp>
        <p:nvSpPr>
          <p:cNvPr id="3" name="Text Placeholder 2">
            <a:extLst>
              <a:ext uri="{FF2B5EF4-FFF2-40B4-BE49-F238E27FC236}">
                <a16:creationId xmlns:a16="http://schemas.microsoft.com/office/drawing/2014/main" xmlns="" id="{CFB48393-8110-48E8-B04E-2ABDB6BE48DE}"/>
              </a:ext>
            </a:extLst>
          </p:cNvPr>
          <p:cNvSpPr>
            <a:spLocks noGrp="1"/>
          </p:cNvSpPr>
          <p:nvPr>
            <p:ph type="body" idx="1"/>
          </p:nvPr>
        </p:nvSpPr>
        <p:spPr>
          <a:xfrm>
            <a:off x="471851" y="1671243"/>
            <a:ext cx="4554925" cy="3158700"/>
          </a:xfrm>
        </p:spPr>
        <p:txBody>
          <a:bodyPr/>
          <a:lstStyle/>
          <a:p>
            <a:r>
              <a:rPr lang="en-US" sz="1900" b="1" dirty="0">
                <a:solidFill>
                  <a:srgbClr val="124057"/>
                </a:solidFill>
                <a:uFill>
                  <a:solidFill>
                    <a:srgbClr val="3F3F3F"/>
                  </a:solidFill>
                </a:uFill>
                <a:latin typeface="Nixie One" panose="020B0604020202020204" charset="0"/>
                <a:ea typeface="Gill Sans"/>
              </a:rPr>
              <a:t>Cytology samples are examined under lowest power lens first, gradually move up through higher objective lenses, and finish examining under oil immersion. Examining under oil immersion allows you to be certain that no small organisms were missed. </a:t>
            </a:r>
            <a:endParaRPr lang="en-CA" sz="1900" b="1" dirty="0">
              <a:solidFill>
                <a:srgbClr val="124057"/>
              </a:solidFill>
              <a:latin typeface="Nixie One" panose="020B0604020202020204" charset="0"/>
            </a:endParaRPr>
          </a:p>
        </p:txBody>
      </p:sp>
      <p:pic>
        <p:nvPicPr>
          <p:cNvPr id="4" name="Picture 3">
            <a:extLst>
              <a:ext uri="{FF2B5EF4-FFF2-40B4-BE49-F238E27FC236}">
                <a16:creationId xmlns:a16="http://schemas.microsoft.com/office/drawing/2014/main" xmlns="" id="{B516FDB9-2DD3-4D38-A900-5ABC60B92C02}"/>
              </a:ext>
            </a:extLst>
          </p:cNvPr>
          <p:cNvPicPr>
            <a:picLocks noChangeAspect="1"/>
          </p:cNvPicPr>
          <p:nvPr/>
        </p:nvPicPr>
        <p:blipFill rotWithShape="1">
          <a:blip r:embed="rId4"/>
          <a:srcRect l="88712" t="-4755" r="1431" b="18839"/>
          <a:stretch/>
        </p:blipFill>
        <p:spPr>
          <a:xfrm>
            <a:off x="7116302" y="-234235"/>
            <a:ext cx="901357" cy="4416937"/>
          </a:xfrm>
          <a:prstGeom prst="rect">
            <a:avLst/>
          </a:prstGeom>
          <a:effectLst>
            <a:softEdge rad="31750"/>
          </a:effectLst>
        </p:spPr>
      </p:pic>
      <p:pic>
        <p:nvPicPr>
          <p:cNvPr id="16" name="Picture 15">
            <a:extLst>
              <a:ext uri="{FF2B5EF4-FFF2-40B4-BE49-F238E27FC236}">
                <a16:creationId xmlns:a16="http://schemas.microsoft.com/office/drawing/2014/main" xmlns="" id="{9393706B-39A6-46A1-BD93-CB5AD8210360}"/>
              </a:ext>
            </a:extLst>
          </p:cNvPr>
          <p:cNvPicPr>
            <a:picLocks noChangeAspect="1"/>
          </p:cNvPicPr>
          <p:nvPr/>
        </p:nvPicPr>
        <p:blipFill rotWithShape="1">
          <a:blip r:embed="rId4"/>
          <a:srcRect l="88712" t="-4755" r="1431" b="18839"/>
          <a:stretch/>
        </p:blipFill>
        <p:spPr>
          <a:xfrm>
            <a:off x="6368085" y="-225183"/>
            <a:ext cx="901357" cy="4416937"/>
          </a:xfrm>
          <a:prstGeom prst="rect">
            <a:avLst/>
          </a:prstGeom>
          <a:effectLst>
            <a:softEdge rad="63500"/>
          </a:effectLst>
        </p:spPr>
      </p:pic>
      <p:pic>
        <p:nvPicPr>
          <p:cNvPr id="17" name="Picture 16">
            <a:extLst>
              <a:ext uri="{FF2B5EF4-FFF2-40B4-BE49-F238E27FC236}">
                <a16:creationId xmlns:a16="http://schemas.microsoft.com/office/drawing/2014/main" xmlns="" id="{79F4AB0C-4733-49F2-8A62-0662406396C2}"/>
              </a:ext>
            </a:extLst>
          </p:cNvPr>
          <p:cNvPicPr>
            <a:picLocks noChangeAspect="1"/>
          </p:cNvPicPr>
          <p:nvPr/>
        </p:nvPicPr>
        <p:blipFill rotWithShape="1">
          <a:blip r:embed="rId4"/>
          <a:srcRect l="88712" t="-4755" r="247" b="18839"/>
          <a:stretch/>
        </p:blipFill>
        <p:spPr>
          <a:xfrm>
            <a:off x="5537958" y="-225183"/>
            <a:ext cx="1009602" cy="4416937"/>
          </a:xfrm>
          <a:prstGeom prst="rect">
            <a:avLst/>
          </a:prstGeom>
          <a:effectLst>
            <a:softEdge rad="63500"/>
          </a:effectLst>
        </p:spPr>
      </p:pic>
      <p:pic>
        <p:nvPicPr>
          <p:cNvPr id="18" name="Picture 2" descr="Image result for microscope">
            <a:extLst>
              <a:ext uri="{FF2B5EF4-FFF2-40B4-BE49-F238E27FC236}">
                <a16:creationId xmlns:a16="http://schemas.microsoft.com/office/drawing/2014/main" xmlns="" id="{0D05D9BC-75FD-41EB-AFB8-5C2008FCD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8642" y="42479"/>
            <a:ext cx="5078886" cy="507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272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685800" y="637348"/>
            <a:ext cx="7522535" cy="759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sz="2400" dirty="0"/>
              <a:t>That’s it! </a:t>
            </a:r>
            <a:r>
              <a:rPr lang="en-CA" dirty="0"/>
              <a:t/>
            </a:r>
            <a:br>
              <a:rPr lang="en-CA" dirty="0"/>
            </a:br>
            <a:endParaRPr dirty="0"/>
          </a:p>
        </p:txBody>
      </p:sp>
      <p:sp>
        <p:nvSpPr>
          <p:cNvPr id="139" name="Google Shape;139;p15"/>
          <p:cNvSpPr txBox="1">
            <a:spLocks noGrp="1"/>
          </p:cNvSpPr>
          <p:nvPr>
            <p:ph type="subTitle" idx="4294967295"/>
          </p:nvPr>
        </p:nvSpPr>
        <p:spPr>
          <a:xfrm>
            <a:off x="298149" y="1895850"/>
            <a:ext cx="5975059" cy="1351800"/>
          </a:xfrm>
          <a:prstGeom prst="rect">
            <a:avLst/>
          </a:prstGeom>
        </p:spPr>
        <p:txBody>
          <a:bodyPr spcFirstLastPara="1" wrap="square" lIns="91425" tIns="91425" rIns="91425" bIns="91425" anchor="ctr" anchorCtr="0">
            <a:noAutofit/>
          </a:bodyPr>
          <a:lstStyle/>
          <a:p>
            <a:pPr marL="38100" indent="0">
              <a:buNone/>
            </a:pPr>
            <a:r>
              <a:rPr lang="en-US" sz="2800" dirty="0">
                <a:solidFill>
                  <a:schemeClr val="bg1"/>
                </a:solidFill>
              </a:rPr>
              <a:t>If you would like a hard copy, you can find a handout on the CAVD website under </a:t>
            </a:r>
            <a:r>
              <a:rPr lang="en-US" sz="2800" b="1" dirty="0">
                <a:solidFill>
                  <a:schemeClr val="bg1"/>
                </a:solidFill>
              </a:rPr>
              <a:t>IN-CLINIC TOOLS</a:t>
            </a:r>
            <a:r>
              <a:rPr lang="en-US" sz="2800" dirty="0">
                <a:solidFill>
                  <a:schemeClr val="bg1"/>
                </a:solidFill>
              </a:rPr>
              <a:t>, along with other helpful items</a:t>
            </a:r>
            <a:endParaRPr lang="en-CA" dirty="0">
              <a:solidFill>
                <a:schemeClr val="bg1"/>
              </a:solidFill>
            </a:endParaRP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17</a:t>
            </a:fld>
            <a:endParaRPr/>
          </a:p>
        </p:txBody>
      </p:sp>
      <p:pic>
        <p:nvPicPr>
          <p:cNvPr id="1026" name="Picture 2" descr="Image result for microscope">
            <a:extLst>
              <a:ext uri="{FF2B5EF4-FFF2-40B4-BE49-F238E27FC236}">
                <a16:creationId xmlns:a16="http://schemas.microsoft.com/office/drawing/2014/main" xmlns="" id="{37A700DD-6DE2-4665-89B1-39F52F244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163" y="703114"/>
            <a:ext cx="3890010" cy="38900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96B25418-6909-4F5F-8516-93883C9B2CCD}"/>
              </a:ext>
            </a:extLst>
          </p:cNvPr>
          <p:cNvSpPr txBox="1"/>
          <p:nvPr/>
        </p:nvSpPr>
        <p:spPr>
          <a:xfrm>
            <a:off x="298150" y="3972878"/>
            <a:ext cx="5369668" cy="338554"/>
          </a:xfrm>
          <a:prstGeom prst="rect">
            <a:avLst/>
          </a:prstGeom>
          <a:noFill/>
        </p:spPr>
        <p:txBody>
          <a:bodyPr wrap="square" rtlCol="0">
            <a:spAutoFit/>
          </a:bodyPr>
          <a:lstStyle/>
          <a:p>
            <a:r>
              <a:rPr lang="en-CA" sz="1600" dirty="0">
                <a:solidFill>
                  <a:schemeClr val="bg1"/>
                </a:solidFill>
              </a:rPr>
              <a:t>https://www.cavd.ca</a:t>
            </a:r>
          </a:p>
        </p:txBody>
      </p:sp>
      <p:sp>
        <p:nvSpPr>
          <p:cNvPr id="3" name="TextBox 2">
            <a:extLst>
              <a:ext uri="{FF2B5EF4-FFF2-40B4-BE49-F238E27FC236}">
                <a16:creationId xmlns:a16="http://schemas.microsoft.com/office/drawing/2014/main" xmlns="" id="{6A5F9D08-B1BA-4CE7-8881-A85D68EBACB5}"/>
              </a:ext>
            </a:extLst>
          </p:cNvPr>
          <p:cNvSpPr txBox="1"/>
          <p:nvPr/>
        </p:nvSpPr>
        <p:spPr>
          <a:xfrm>
            <a:off x="2113220" y="4534026"/>
            <a:ext cx="4433777" cy="338554"/>
          </a:xfrm>
          <a:prstGeom prst="rect">
            <a:avLst/>
          </a:prstGeom>
          <a:noFill/>
        </p:spPr>
        <p:txBody>
          <a:bodyPr wrap="square" rtlCol="0">
            <a:spAutoFit/>
          </a:bodyPr>
          <a:lstStyle/>
          <a:p>
            <a:r>
              <a:rPr lang="en-CA" sz="1600" b="1" dirty="0">
                <a:solidFill>
                  <a:schemeClr val="bg1"/>
                </a:solidFill>
                <a:latin typeface="Nixie One" panose="020B0604020202020204" charset="0"/>
              </a:rPr>
              <a:t>P.S. Don’t forget to like us on Facebook!</a:t>
            </a:r>
          </a:p>
        </p:txBody>
      </p:sp>
    </p:spTree>
    <p:extLst>
      <p:ext uri="{BB962C8B-B14F-4D97-AF65-F5344CB8AC3E}">
        <p14:creationId xmlns:p14="http://schemas.microsoft.com/office/powerpoint/2010/main" val="34199038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39">
                                            <p:txEl>
                                              <p:pRg st="0" end="0"/>
                                            </p:txEl>
                                          </p:spTgt>
                                        </p:tgtEl>
                                        <p:attrNameLst>
                                          <p:attrName>style.visibility</p:attrName>
                                        </p:attrNameLst>
                                      </p:cBhvr>
                                      <p:to>
                                        <p:strVal val="visible"/>
                                      </p:to>
                                    </p:set>
                                    <p:animEffect transition="in" filter="fade">
                                      <p:cBhvr>
                                        <p:cTn id="7" dur="500"/>
                                        <p:tgtEl>
                                          <p:spTgt spid="13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build="p"/>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641160" y="400726"/>
            <a:ext cx="5502840" cy="335229"/>
          </a:xfrm>
          <a:prstGeom prst="rect">
            <a:avLst/>
          </a:prstGeom>
        </p:spPr>
        <p:txBody>
          <a:bodyPr spcFirstLastPara="1" wrap="square" lIns="91425" tIns="91425" rIns="91425" bIns="91425" anchor="b" anchorCtr="0">
            <a:noAutofit/>
          </a:bodyPr>
          <a:lstStyle/>
          <a:p>
            <a:pPr lvl="0"/>
            <a:r>
              <a:rPr lang="en-CA" sz="2000" dirty="0">
                <a:solidFill>
                  <a:srgbClr val="18637B"/>
                </a:solidFill>
              </a:rPr>
              <a:t>The skin is a unique, very accessible organ</a:t>
            </a:r>
            <a:endParaRPr sz="2000" dirty="0">
              <a:solidFill>
                <a:srgbClr val="18637B"/>
              </a:solidFill>
            </a:endParaRPr>
          </a:p>
        </p:txBody>
      </p:sp>
      <p:sp>
        <p:nvSpPr>
          <p:cNvPr id="147" name="Google Shape;147;p16"/>
          <p:cNvSpPr txBox="1">
            <a:spLocks noGrp="1"/>
          </p:cNvSpPr>
          <p:nvPr>
            <p:ph type="subTitle" idx="1"/>
          </p:nvPr>
        </p:nvSpPr>
        <p:spPr>
          <a:xfrm>
            <a:off x="3494160" y="4602269"/>
            <a:ext cx="570096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dirty="0">
                <a:solidFill>
                  <a:srgbClr val="165751"/>
                </a:solidFill>
              </a:rPr>
              <a:t>And clients love getting  nearly instant results!</a:t>
            </a:r>
            <a:endParaRPr dirty="0">
              <a:solidFill>
                <a:srgbClr val="165751"/>
              </a:solidFill>
            </a:endParaRPr>
          </a:p>
        </p:txBody>
      </p:sp>
      <p:sp>
        <p:nvSpPr>
          <p:cNvPr id="148" name="Google Shape;148;p16"/>
          <p:cNvSpPr txBox="1"/>
          <p:nvPr/>
        </p:nvSpPr>
        <p:spPr>
          <a:xfrm>
            <a:off x="0" y="503350"/>
            <a:ext cx="3471300" cy="381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5400" dirty="0">
                <a:solidFill>
                  <a:schemeClr val="bg1"/>
                </a:solidFill>
                <a:latin typeface="Roboto Slab"/>
                <a:ea typeface="Roboto Slab"/>
                <a:cs typeface="Roboto Slab"/>
                <a:sym typeface="Roboto Slab"/>
              </a:rPr>
              <a:t>Why do skin cytology?</a:t>
            </a:r>
            <a:endParaRPr sz="5400" dirty="0">
              <a:solidFill>
                <a:schemeClr val="bg1"/>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
        <p:nvSpPr>
          <p:cNvPr id="2" name="TextBox 1">
            <a:extLst>
              <a:ext uri="{FF2B5EF4-FFF2-40B4-BE49-F238E27FC236}">
                <a16:creationId xmlns:a16="http://schemas.microsoft.com/office/drawing/2014/main" xmlns="" id="{CEA31152-B7FB-4D14-9DF2-87C600A1762E}"/>
              </a:ext>
            </a:extLst>
          </p:cNvPr>
          <p:cNvSpPr txBox="1"/>
          <p:nvPr/>
        </p:nvSpPr>
        <p:spPr>
          <a:xfrm>
            <a:off x="3641160" y="840759"/>
            <a:ext cx="5700960" cy="707886"/>
          </a:xfrm>
          <a:prstGeom prst="rect">
            <a:avLst/>
          </a:prstGeom>
          <a:noFill/>
        </p:spPr>
        <p:txBody>
          <a:bodyPr wrap="square" rtlCol="0">
            <a:spAutoFit/>
          </a:bodyPr>
          <a:lstStyle/>
          <a:p>
            <a:r>
              <a:rPr lang="en-CA" sz="2000" b="1" dirty="0">
                <a:solidFill>
                  <a:srgbClr val="18637B"/>
                </a:solidFill>
                <a:latin typeface="Roboto Slab" panose="020B0604020202020204" charset="0"/>
                <a:ea typeface="Roboto Slab" panose="020B0604020202020204" charset="0"/>
              </a:rPr>
              <a:t>Skin cytology is a very high-yield procedure for patients with skin disease</a:t>
            </a:r>
          </a:p>
        </p:txBody>
      </p:sp>
      <p:sp>
        <p:nvSpPr>
          <p:cNvPr id="3" name="TextBox 2">
            <a:extLst>
              <a:ext uri="{FF2B5EF4-FFF2-40B4-BE49-F238E27FC236}">
                <a16:creationId xmlns:a16="http://schemas.microsoft.com/office/drawing/2014/main" xmlns="" id="{13448C7D-3661-4F93-AACE-6F89579C3CB8}"/>
              </a:ext>
            </a:extLst>
          </p:cNvPr>
          <p:cNvSpPr txBox="1"/>
          <p:nvPr/>
        </p:nvSpPr>
        <p:spPr>
          <a:xfrm>
            <a:off x="3641160" y="1653449"/>
            <a:ext cx="5502840" cy="1015663"/>
          </a:xfrm>
          <a:prstGeom prst="rect">
            <a:avLst/>
          </a:prstGeom>
          <a:noFill/>
        </p:spPr>
        <p:txBody>
          <a:bodyPr wrap="square" rtlCol="0">
            <a:spAutoFit/>
          </a:bodyPr>
          <a:lstStyle/>
          <a:p>
            <a:r>
              <a:rPr lang="en-CA" sz="2000" b="1" dirty="0">
                <a:solidFill>
                  <a:srgbClr val="18637B"/>
                </a:solidFill>
                <a:latin typeface="Roboto Slab" panose="020B0604020202020204" charset="0"/>
                <a:ea typeface="Roboto Slab" panose="020B0604020202020204" charset="0"/>
              </a:rPr>
              <a:t>It tells us more about what is going on with the skin, more quickly, compared to most other diagnostic tests. </a:t>
            </a:r>
          </a:p>
        </p:txBody>
      </p:sp>
      <p:sp>
        <p:nvSpPr>
          <p:cNvPr id="4" name="TextBox 3">
            <a:extLst>
              <a:ext uri="{FF2B5EF4-FFF2-40B4-BE49-F238E27FC236}">
                <a16:creationId xmlns:a16="http://schemas.microsoft.com/office/drawing/2014/main" xmlns="" id="{6AC9C343-10D7-426D-BA9C-BD0FEFF172DE}"/>
              </a:ext>
            </a:extLst>
          </p:cNvPr>
          <p:cNvSpPr txBox="1"/>
          <p:nvPr/>
        </p:nvSpPr>
        <p:spPr>
          <a:xfrm>
            <a:off x="3641160" y="2773916"/>
            <a:ext cx="5531100" cy="1323439"/>
          </a:xfrm>
          <a:prstGeom prst="rect">
            <a:avLst/>
          </a:prstGeom>
          <a:noFill/>
        </p:spPr>
        <p:txBody>
          <a:bodyPr wrap="square" rtlCol="0">
            <a:spAutoFit/>
          </a:bodyPr>
          <a:lstStyle/>
          <a:p>
            <a:r>
              <a:rPr lang="en-CA" sz="2000" b="1" dirty="0">
                <a:solidFill>
                  <a:srgbClr val="18637B"/>
                </a:solidFill>
                <a:latin typeface="Roboto Slab" panose="020B0604020202020204" charset="0"/>
                <a:ea typeface="Roboto Slab" panose="020B0604020202020204" charset="0"/>
              </a:rPr>
              <a:t>It is inexpensive and easy to perform. Nearly all patients with skin disease, and particularly those with skin lesions, should have this test performed. </a:t>
            </a:r>
          </a:p>
        </p:txBody>
      </p:sp>
      <p:sp>
        <p:nvSpPr>
          <p:cNvPr id="5" name="TextBox 4">
            <a:extLst>
              <a:ext uri="{FF2B5EF4-FFF2-40B4-BE49-F238E27FC236}">
                <a16:creationId xmlns:a16="http://schemas.microsoft.com/office/drawing/2014/main" xmlns="" id="{E658BA96-5A3A-410E-9480-106D5B16037B}"/>
              </a:ext>
            </a:extLst>
          </p:cNvPr>
          <p:cNvSpPr txBox="1"/>
          <p:nvPr/>
        </p:nvSpPr>
        <p:spPr>
          <a:xfrm>
            <a:off x="3641160" y="4202159"/>
            <a:ext cx="5700960" cy="400110"/>
          </a:xfrm>
          <a:prstGeom prst="rect">
            <a:avLst/>
          </a:prstGeom>
          <a:noFill/>
        </p:spPr>
        <p:txBody>
          <a:bodyPr wrap="square" rtlCol="0">
            <a:spAutoFit/>
          </a:bodyPr>
          <a:lstStyle/>
          <a:p>
            <a:r>
              <a:rPr lang="en-CA" sz="2000" b="1" dirty="0">
                <a:solidFill>
                  <a:srgbClr val="18637B"/>
                </a:solidFill>
                <a:latin typeface="Roboto Slab" panose="020B0604020202020204" charset="0"/>
                <a:ea typeface="Roboto Slab" panose="020B0604020202020204" charset="0"/>
              </a:rPr>
              <a:t>It is also very useful for monitoring therapy.</a:t>
            </a:r>
          </a:p>
        </p:txBody>
      </p:sp>
    </p:spTree>
    <p:extLst>
      <p:ext uri="{BB962C8B-B14F-4D97-AF65-F5344CB8AC3E}">
        <p14:creationId xmlns:p14="http://schemas.microsoft.com/office/powerpoint/2010/main" val="2866608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1000"/>
                                        <p:tgtEl>
                                          <p:spTgt spid="146"/>
                                        </p:tgtEl>
                                      </p:cBhvr>
                                    </p:animEffect>
                                    <p:anim calcmode="lin" valueType="num">
                                      <p:cBhvr>
                                        <p:cTn id="8" dur="1000" fill="hold"/>
                                        <p:tgtEl>
                                          <p:spTgt spid="146"/>
                                        </p:tgtEl>
                                        <p:attrNameLst>
                                          <p:attrName>ppt_x</p:attrName>
                                        </p:attrNameLst>
                                      </p:cBhvr>
                                      <p:tavLst>
                                        <p:tav tm="0">
                                          <p:val>
                                            <p:strVal val="#ppt_x"/>
                                          </p:val>
                                        </p:tav>
                                        <p:tav tm="100000">
                                          <p:val>
                                            <p:strVal val="#ppt_x"/>
                                          </p:val>
                                        </p:tav>
                                      </p:tavLst>
                                    </p:anim>
                                    <p:anim calcmode="lin" valueType="num">
                                      <p:cBhvr>
                                        <p:cTn id="9" dur="1000" fill="hold"/>
                                        <p:tgtEl>
                                          <p:spTgt spid="14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12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3750"/>
                            </p:stCondLst>
                            <p:childTnLst>
                              <p:par>
                                <p:cTn id="17" presetID="42" presetClass="entr" presetSubtype="0" fill="hold" grpId="0" nodeType="afterEffect">
                                  <p:stCondLst>
                                    <p:cond delay="15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6250"/>
                            </p:stCondLst>
                            <p:childTnLst>
                              <p:par>
                                <p:cTn id="23" presetID="42" presetClass="entr" presetSubtype="0" fill="hold" grpId="0" nodeType="afterEffect">
                                  <p:stCondLst>
                                    <p:cond delay="150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8750"/>
                            </p:stCondLst>
                            <p:childTnLst>
                              <p:par>
                                <p:cTn id="29" presetID="42" presetClass="entr" presetSubtype="0" fill="hold" grpId="0" nodeType="afterEffect">
                                  <p:stCondLst>
                                    <p:cond delay="20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par>
                          <p:cTn id="34" fill="hold">
                            <p:stCondLst>
                              <p:cond delay="11750"/>
                            </p:stCondLst>
                            <p:childTnLst>
                              <p:par>
                                <p:cTn id="35" presetID="42" presetClass="entr" presetSubtype="0" fill="hold" grpId="0" nodeType="afterEffect">
                                  <p:stCondLst>
                                    <p:cond delay="500"/>
                                  </p:stCondLst>
                                  <p:childTnLst>
                                    <p:set>
                                      <p:cBhvr>
                                        <p:cTn id="36" dur="1" fill="hold">
                                          <p:stCondLst>
                                            <p:cond delay="0"/>
                                          </p:stCondLst>
                                        </p:cTn>
                                        <p:tgtEl>
                                          <p:spTgt spid="147">
                                            <p:txEl>
                                              <p:pRg st="0" end="0"/>
                                            </p:txEl>
                                          </p:spTgt>
                                        </p:tgtEl>
                                        <p:attrNameLst>
                                          <p:attrName>style.visibility</p:attrName>
                                        </p:attrNameLst>
                                      </p:cBhvr>
                                      <p:to>
                                        <p:strVal val="visible"/>
                                      </p:to>
                                    </p:set>
                                    <p:animEffect transition="in" filter="fade">
                                      <p:cBhvr>
                                        <p:cTn id="37" dur="1000"/>
                                        <p:tgtEl>
                                          <p:spTgt spid="147">
                                            <p:txEl>
                                              <p:pRg st="0" end="0"/>
                                            </p:txEl>
                                          </p:spTgt>
                                        </p:tgtEl>
                                      </p:cBhvr>
                                    </p:animEffect>
                                    <p:anim calcmode="lin" valueType="num">
                                      <p:cBhvr>
                                        <p:cTn id="38" dur="1000" fill="hold"/>
                                        <p:tgtEl>
                                          <p:spTgt spid="147">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4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P spid="147" grpId="0" build="p"/>
      <p:bldP spid="2" grpId="0"/>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ctrTitle" idx="4294967295"/>
          </p:nvPr>
        </p:nvSpPr>
        <p:spPr>
          <a:xfrm>
            <a:off x="685800" y="637348"/>
            <a:ext cx="7522535" cy="759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sz="2400" dirty="0"/>
              <a:t>It’s true! </a:t>
            </a:r>
            <a:r>
              <a:rPr lang="en-CA" dirty="0"/>
              <a:t/>
            </a:r>
            <a:br>
              <a:rPr lang="en-CA" dirty="0"/>
            </a:br>
            <a:endParaRPr dirty="0"/>
          </a:p>
        </p:txBody>
      </p:sp>
      <p:sp>
        <p:nvSpPr>
          <p:cNvPr id="139" name="Google Shape;139;p15"/>
          <p:cNvSpPr txBox="1">
            <a:spLocks noGrp="1"/>
          </p:cNvSpPr>
          <p:nvPr>
            <p:ph type="subTitle" idx="4294967295"/>
          </p:nvPr>
        </p:nvSpPr>
        <p:spPr>
          <a:xfrm>
            <a:off x="489310" y="2078899"/>
            <a:ext cx="5397140" cy="1351800"/>
          </a:xfrm>
          <a:prstGeom prst="rect">
            <a:avLst/>
          </a:prstGeom>
        </p:spPr>
        <p:txBody>
          <a:bodyPr spcFirstLastPara="1" wrap="square" lIns="91425" tIns="91425" rIns="91425" bIns="91425" anchor="ctr" anchorCtr="0">
            <a:noAutofit/>
          </a:bodyPr>
          <a:lstStyle/>
          <a:p>
            <a:pPr marL="38100" indent="0">
              <a:buNone/>
            </a:pPr>
            <a:r>
              <a:rPr lang="en-US" sz="2800" dirty="0">
                <a:solidFill>
                  <a:schemeClr val="bg1"/>
                </a:solidFill>
              </a:rPr>
              <a:t>As with anything else, there are many different ways to collect and process samples for cytology. We have put together some tried and true methods to help ensure your success</a:t>
            </a:r>
            <a:r>
              <a:rPr lang="en-US" dirty="0">
                <a:solidFill>
                  <a:schemeClr val="bg1"/>
                </a:solidFill>
              </a:rPr>
              <a:t>.</a:t>
            </a:r>
            <a:endParaRPr lang="en-CA" dirty="0">
              <a:solidFill>
                <a:schemeClr val="bg1"/>
              </a:solidFill>
            </a:endParaRPr>
          </a:p>
        </p:txBody>
      </p:sp>
      <p:sp>
        <p:nvSpPr>
          <p:cNvPr id="141" name="Google Shape;141;p1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pic>
        <p:nvPicPr>
          <p:cNvPr id="1026" name="Picture 2" descr="Image result for microscope">
            <a:extLst>
              <a:ext uri="{FF2B5EF4-FFF2-40B4-BE49-F238E27FC236}">
                <a16:creationId xmlns:a16="http://schemas.microsoft.com/office/drawing/2014/main" xmlns="" id="{37A700DD-6DE2-4665-89B1-39F52F244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163" y="703114"/>
            <a:ext cx="3890010" cy="389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5316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139">
                                            <p:txEl>
                                              <p:pRg st="0" end="0"/>
                                            </p:txEl>
                                          </p:spTgt>
                                        </p:tgtEl>
                                        <p:attrNameLst>
                                          <p:attrName>style.visibility</p:attrName>
                                        </p:attrNameLst>
                                      </p:cBhvr>
                                      <p:to>
                                        <p:strVal val="visible"/>
                                      </p:to>
                                    </p:set>
                                    <p:animEffect transition="in" filter="fade">
                                      <p:cBhvr>
                                        <p:cTn id="7" dur="500"/>
                                        <p:tgtEl>
                                          <p:spTgt spid="1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ctrTitle"/>
          </p:nvPr>
        </p:nvSpPr>
        <p:spPr>
          <a:xfrm>
            <a:off x="3641160" y="1424538"/>
            <a:ext cx="4801800" cy="263515"/>
          </a:xfrm>
          <a:prstGeom prst="rect">
            <a:avLst/>
          </a:prstGeom>
        </p:spPr>
        <p:txBody>
          <a:bodyPr spcFirstLastPara="1" wrap="square" lIns="91425" tIns="91425" rIns="91425" bIns="91425" anchor="b" anchorCtr="0">
            <a:noAutofit/>
          </a:bodyPr>
          <a:lstStyle/>
          <a:p>
            <a:pPr lvl="0" algn="ctr"/>
            <a:r>
              <a:rPr lang="en-CA" sz="2000" dirty="0"/>
              <a:t>Cytology can be collected by direct and tape techniques</a:t>
            </a:r>
            <a:endParaRPr sz="2000" dirty="0">
              <a:solidFill>
                <a:srgbClr val="18637B"/>
              </a:solidFill>
            </a:endParaRPr>
          </a:p>
        </p:txBody>
      </p:sp>
      <p:sp>
        <p:nvSpPr>
          <p:cNvPr id="147" name="Google Shape;147;p16"/>
          <p:cNvSpPr txBox="1">
            <a:spLocks noGrp="1"/>
          </p:cNvSpPr>
          <p:nvPr>
            <p:ph type="subTitle" idx="1"/>
          </p:nvPr>
        </p:nvSpPr>
        <p:spPr>
          <a:xfrm>
            <a:off x="3356919" y="1829859"/>
            <a:ext cx="5370281" cy="784800"/>
          </a:xfrm>
          <a:prstGeom prst="rect">
            <a:avLst/>
          </a:prstGeom>
        </p:spPr>
        <p:txBody>
          <a:bodyPr spcFirstLastPara="1" wrap="square" lIns="91425" tIns="91425" rIns="91425" bIns="91425" anchor="t" anchorCtr="0">
            <a:noAutofit/>
          </a:bodyPr>
          <a:lstStyle/>
          <a:p>
            <a:r>
              <a:rPr lang="en-US" dirty="0">
                <a:solidFill>
                  <a:srgbClr val="18637B"/>
                </a:solidFill>
              </a:rPr>
              <a:t>      For the direct techniques, material can be collected from the surface of the skin as follows</a:t>
            </a:r>
            <a:endParaRPr lang="en-CA" dirty="0">
              <a:solidFill>
                <a:srgbClr val="18637B"/>
              </a:solidFill>
            </a:endParaRPr>
          </a:p>
        </p:txBody>
      </p:sp>
      <p:sp>
        <p:nvSpPr>
          <p:cNvPr id="148" name="Google Shape;148;p16"/>
          <p:cNvSpPr txBox="1"/>
          <p:nvPr/>
        </p:nvSpPr>
        <p:spPr>
          <a:xfrm>
            <a:off x="6205" y="474797"/>
            <a:ext cx="3471300" cy="381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4800" dirty="0">
                <a:solidFill>
                  <a:schemeClr val="bg1"/>
                </a:solidFill>
                <a:latin typeface="Roboto Slab"/>
                <a:ea typeface="Roboto Slab"/>
                <a:cs typeface="Roboto Slab"/>
                <a:sym typeface="Roboto Slab"/>
              </a:rPr>
              <a:t>How is cytology collected?</a:t>
            </a:r>
            <a:endParaRPr sz="4800" dirty="0">
              <a:solidFill>
                <a:schemeClr val="bg1"/>
              </a:solidFill>
              <a:latin typeface="Roboto Slab"/>
              <a:ea typeface="Roboto Slab"/>
              <a:cs typeface="Roboto Slab"/>
              <a:sym typeface="Roboto Slab"/>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sp>
        <p:nvSpPr>
          <p:cNvPr id="10" name="Google Shape;147;p16">
            <a:extLst>
              <a:ext uri="{FF2B5EF4-FFF2-40B4-BE49-F238E27FC236}">
                <a16:creationId xmlns:a16="http://schemas.microsoft.com/office/drawing/2014/main" xmlns="" id="{F481CEB7-0CCF-4C7B-AC0A-01AAFB64A5C3}"/>
              </a:ext>
            </a:extLst>
          </p:cNvPr>
          <p:cNvSpPr txBox="1">
            <a:spLocks/>
          </p:cNvSpPr>
          <p:nvPr/>
        </p:nvSpPr>
        <p:spPr>
          <a:xfrm>
            <a:off x="4995300" y="2384147"/>
            <a:ext cx="5700960"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pPr>
              <a:buFont typeface="Arial" panose="020B0604020202020204" pitchFamily="34" charset="0"/>
              <a:buChar char="•"/>
            </a:pPr>
            <a:r>
              <a:rPr lang="en-CA" dirty="0">
                <a:solidFill>
                  <a:srgbClr val="18637B"/>
                </a:solidFill>
              </a:rPr>
              <a:t>impressions</a:t>
            </a:r>
          </a:p>
        </p:txBody>
      </p:sp>
      <p:sp>
        <p:nvSpPr>
          <p:cNvPr id="11" name="Google Shape;147;p16">
            <a:extLst>
              <a:ext uri="{FF2B5EF4-FFF2-40B4-BE49-F238E27FC236}">
                <a16:creationId xmlns:a16="http://schemas.microsoft.com/office/drawing/2014/main" xmlns="" id="{E3606C8F-1315-4E52-A51A-1DF7CC46A503}"/>
              </a:ext>
            </a:extLst>
          </p:cNvPr>
          <p:cNvSpPr txBox="1">
            <a:spLocks/>
          </p:cNvSpPr>
          <p:nvPr/>
        </p:nvSpPr>
        <p:spPr>
          <a:xfrm>
            <a:off x="4995300" y="3020279"/>
            <a:ext cx="5700960"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pPr>
              <a:buFont typeface="Arial" panose="020B0604020202020204" pitchFamily="34" charset="0"/>
              <a:buChar char="•"/>
            </a:pPr>
            <a:r>
              <a:rPr lang="en-CA" dirty="0">
                <a:solidFill>
                  <a:srgbClr val="18637B"/>
                </a:solidFill>
              </a:rPr>
              <a:t>swabbing</a:t>
            </a:r>
          </a:p>
        </p:txBody>
      </p:sp>
      <p:sp>
        <p:nvSpPr>
          <p:cNvPr id="12" name="Google Shape;147;p16">
            <a:extLst>
              <a:ext uri="{FF2B5EF4-FFF2-40B4-BE49-F238E27FC236}">
                <a16:creationId xmlns:a16="http://schemas.microsoft.com/office/drawing/2014/main" xmlns="" id="{F2B23D00-CE33-4131-ABCC-FAC6A0105AE7}"/>
              </a:ext>
            </a:extLst>
          </p:cNvPr>
          <p:cNvSpPr txBox="1">
            <a:spLocks/>
          </p:cNvSpPr>
          <p:nvPr/>
        </p:nvSpPr>
        <p:spPr>
          <a:xfrm>
            <a:off x="4995300" y="3656131"/>
            <a:ext cx="5700960"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pPr>
              <a:buFont typeface="Arial" panose="020B0604020202020204" pitchFamily="34" charset="0"/>
              <a:buChar char="•"/>
            </a:pPr>
            <a:r>
              <a:rPr lang="en-CA" dirty="0">
                <a:solidFill>
                  <a:srgbClr val="18637B"/>
                </a:solidFill>
              </a:rPr>
              <a:t>scraping</a:t>
            </a:r>
          </a:p>
        </p:txBody>
      </p:sp>
    </p:spTree>
    <p:extLst>
      <p:ext uri="{BB962C8B-B14F-4D97-AF65-F5344CB8AC3E}">
        <p14:creationId xmlns:p14="http://schemas.microsoft.com/office/powerpoint/2010/main" val="9343908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1000"/>
                                        <p:tgtEl>
                                          <p:spTgt spid="146"/>
                                        </p:tgtEl>
                                      </p:cBhvr>
                                    </p:animEffect>
                                    <p:anim calcmode="lin" valueType="num">
                                      <p:cBhvr>
                                        <p:cTn id="8" dur="1000" fill="hold"/>
                                        <p:tgtEl>
                                          <p:spTgt spid="146"/>
                                        </p:tgtEl>
                                        <p:attrNameLst>
                                          <p:attrName>ppt_x</p:attrName>
                                        </p:attrNameLst>
                                      </p:cBhvr>
                                      <p:tavLst>
                                        <p:tav tm="0">
                                          <p:val>
                                            <p:strVal val="#ppt_x"/>
                                          </p:val>
                                        </p:tav>
                                        <p:tav tm="100000">
                                          <p:val>
                                            <p:strVal val="#ppt_x"/>
                                          </p:val>
                                        </p:tav>
                                      </p:tavLst>
                                    </p:anim>
                                    <p:anim calcmode="lin" valueType="num">
                                      <p:cBhvr>
                                        <p:cTn id="9" dur="1000" fill="hold"/>
                                        <p:tgtEl>
                                          <p:spTgt spid="14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500"/>
                                  </p:stCondLst>
                                  <p:childTnLst>
                                    <p:set>
                                      <p:cBhvr>
                                        <p:cTn id="12" dur="1" fill="hold">
                                          <p:stCondLst>
                                            <p:cond delay="0"/>
                                          </p:stCondLst>
                                        </p:cTn>
                                        <p:tgtEl>
                                          <p:spTgt spid="147">
                                            <p:txEl>
                                              <p:pRg st="0" end="0"/>
                                            </p:txEl>
                                          </p:spTgt>
                                        </p:tgtEl>
                                        <p:attrNameLst>
                                          <p:attrName>style.visibility</p:attrName>
                                        </p:attrNameLst>
                                      </p:cBhvr>
                                      <p:to>
                                        <p:strVal val="visible"/>
                                      </p:to>
                                    </p:set>
                                    <p:animEffect transition="in" filter="fade">
                                      <p:cBhvr>
                                        <p:cTn id="13" dur="1000"/>
                                        <p:tgtEl>
                                          <p:spTgt spid="147">
                                            <p:txEl>
                                              <p:pRg st="0" end="0"/>
                                            </p:txEl>
                                          </p:spTgt>
                                        </p:tgtEl>
                                      </p:cBhvr>
                                    </p:animEffect>
                                    <p:anim calcmode="lin" valueType="num">
                                      <p:cBhvr>
                                        <p:cTn id="14" dur="1000" fill="hold"/>
                                        <p:tgtEl>
                                          <p:spTgt spid="147">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47">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150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5500"/>
                            </p:stCondLst>
                            <p:childTnLst>
                              <p:par>
                                <p:cTn id="23" presetID="42" presetClass="entr" presetSubtype="0" fill="hold" grpId="0" nodeType="afterEffect">
                                  <p:stCondLst>
                                    <p:cond delay="50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fade">
                                      <p:cBhvr>
                                        <p:cTn id="25" dur="1000"/>
                                        <p:tgtEl>
                                          <p:spTgt spid="11">
                                            <p:txEl>
                                              <p:pRg st="0" end="0"/>
                                            </p:txEl>
                                          </p:spTgt>
                                        </p:tgtEl>
                                      </p:cBhvr>
                                    </p:animEffect>
                                    <p:anim calcmode="lin" valueType="num">
                                      <p:cBhvr>
                                        <p:cTn id="26"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7000"/>
                            </p:stCondLst>
                            <p:childTnLst>
                              <p:par>
                                <p:cTn id="29" presetID="42" presetClass="entr" presetSubtype="0" fill="hold" grpId="0" nodeType="afterEffect">
                                  <p:stCondLst>
                                    <p:cond delay="50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fade">
                                      <p:cBhvr>
                                        <p:cTn id="31" dur="1000"/>
                                        <p:tgtEl>
                                          <p:spTgt spid="12">
                                            <p:txEl>
                                              <p:pRg st="0" end="0"/>
                                            </p:txEl>
                                          </p:spTgt>
                                        </p:tgtEl>
                                      </p:cBhvr>
                                    </p:animEffect>
                                    <p:anim calcmode="lin" valueType="num">
                                      <p:cBhvr>
                                        <p:cTn id="3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P spid="147" grpId="0" build="p"/>
      <p:bldP spid="10" grpId="0" build="p"/>
      <p:bldP spid="11" grpId="0" build="p"/>
      <p:bldP spid="1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dirty="0"/>
              <a:t>Impressions</a:t>
            </a:r>
            <a:endParaRPr dirty="0"/>
          </a:p>
        </p:txBody>
      </p:sp>
      <p:sp>
        <p:nvSpPr>
          <p:cNvPr id="224" name="Google Shape;224;p22"/>
          <p:cNvSpPr txBox="1">
            <a:spLocks noGrp="1"/>
          </p:cNvSpPr>
          <p:nvPr>
            <p:ph type="body" idx="1"/>
          </p:nvPr>
        </p:nvSpPr>
        <p:spPr>
          <a:xfrm>
            <a:off x="4698343" y="421912"/>
            <a:ext cx="4331575" cy="1246325"/>
          </a:xfrm>
          <a:prstGeom prst="rect">
            <a:avLst/>
          </a:prstGeom>
        </p:spPr>
        <p:txBody>
          <a:bodyPr spcFirstLastPara="1" wrap="square" lIns="91425" tIns="91425" rIns="91425" bIns="91425" anchor="t" anchorCtr="0">
            <a:noAutofit/>
          </a:bodyPr>
          <a:lstStyle/>
          <a:p>
            <a:pPr marL="0" indent="0">
              <a:buNone/>
            </a:pPr>
            <a:r>
              <a:rPr lang="en-US" sz="2600" dirty="0">
                <a:solidFill>
                  <a:srgbClr val="18637B"/>
                </a:solidFill>
              </a:rPr>
              <a:t>directly press the slide on the skin several times</a:t>
            </a:r>
            <a:endParaRPr sz="2600" dirty="0">
              <a:solidFill>
                <a:srgbClr val="18637B"/>
              </a:solidFill>
            </a:endParaRPr>
          </a:p>
        </p:txBody>
      </p:sp>
      <p:sp>
        <p:nvSpPr>
          <p:cNvPr id="232" name="Google Shape;232;p2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
        <p:nvSpPr>
          <p:cNvPr id="2" name="TextBox 1">
            <a:extLst>
              <a:ext uri="{FF2B5EF4-FFF2-40B4-BE49-F238E27FC236}">
                <a16:creationId xmlns:a16="http://schemas.microsoft.com/office/drawing/2014/main" xmlns="" id="{0CF64EBD-702B-4C56-B2A7-17BF2DD6AF0A}"/>
              </a:ext>
            </a:extLst>
          </p:cNvPr>
          <p:cNvSpPr txBox="1"/>
          <p:nvPr/>
        </p:nvSpPr>
        <p:spPr>
          <a:xfrm>
            <a:off x="4698342" y="1408245"/>
            <a:ext cx="4042161" cy="1292662"/>
          </a:xfrm>
          <a:prstGeom prst="rect">
            <a:avLst/>
          </a:prstGeom>
          <a:noFill/>
        </p:spPr>
        <p:txBody>
          <a:bodyPr wrap="square" rtlCol="0">
            <a:spAutoFit/>
          </a:bodyPr>
          <a:lstStyle/>
          <a:p>
            <a:pPr marL="0" indent="0">
              <a:buNone/>
            </a:pPr>
            <a:r>
              <a:rPr lang="en-US" sz="2600" dirty="0">
                <a:solidFill>
                  <a:srgbClr val="18637B"/>
                </a:solidFill>
                <a:latin typeface="Nixie One" panose="020B0604020202020204" charset="0"/>
              </a:rPr>
              <a:t>greasy and moist lesions work best for impression smears </a:t>
            </a:r>
            <a:endParaRPr lang="en-CA" sz="2600" dirty="0">
              <a:solidFill>
                <a:srgbClr val="18637B"/>
              </a:solidFill>
              <a:latin typeface="Nixie One" panose="020B0604020202020204" charset="0"/>
            </a:endParaRPr>
          </a:p>
        </p:txBody>
      </p:sp>
      <p:sp>
        <p:nvSpPr>
          <p:cNvPr id="3" name="TextBox 2">
            <a:extLst>
              <a:ext uri="{FF2B5EF4-FFF2-40B4-BE49-F238E27FC236}">
                <a16:creationId xmlns:a16="http://schemas.microsoft.com/office/drawing/2014/main" xmlns="" id="{B24DE3FA-9E85-4055-B55C-09CBBD3F4F9C}"/>
              </a:ext>
            </a:extLst>
          </p:cNvPr>
          <p:cNvSpPr txBox="1"/>
          <p:nvPr/>
        </p:nvSpPr>
        <p:spPr>
          <a:xfrm>
            <a:off x="4698341" y="2676533"/>
            <a:ext cx="4042161" cy="1292662"/>
          </a:xfrm>
          <a:prstGeom prst="rect">
            <a:avLst/>
          </a:prstGeom>
          <a:noFill/>
        </p:spPr>
        <p:txBody>
          <a:bodyPr wrap="square" rtlCol="0">
            <a:spAutoFit/>
          </a:bodyPr>
          <a:lstStyle/>
          <a:p>
            <a:pPr marL="0" indent="0">
              <a:buNone/>
            </a:pPr>
            <a:r>
              <a:rPr lang="en-US" sz="2600" dirty="0">
                <a:solidFill>
                  <a:srgbClr val="18637B"/>
                </a:solidFill>
                <a:latin typeface="Nixie One" panose="020B0604020202020204" charset="0"/>
              </a:rPr>
              <a:t>you can lance a pustule with a sterile needle, or lift a crust</a:t>
            </a:r>
            <a:endParaRPr lang="en-CA" sz="2600" dirty="0"/>
          </a:p>
        </p:txBody>
      </p:sp>
      <p:sp>
        <p:nvSpPr>
          <p:cNvPr id="4" name="TextBox 3">
            <a:extLst>
              <a:ext uri="{FF2B5EF4-FFF2-40B4-BE49-F238E27FC236}">
                <a16:creationId xmlns:a16="http://schemas.microsoft.com/office/drawing/2014/main" xmlns="" id="{5D5BCB3B-EB48-4426-8BAF-9013D20D8156}"/>
              </a:ext>
            </a:extLst>
          </p:cNvPr>
          <p:cNvSpPr txBox="1"/>
          <p:nvPr/>
        </p:nvSpPr>
        <p:spPr>
          <a:xfrm>
            <a:off x="4698342" y="3958040"/>
            <a:ext cx="4331575" cy="1107996"/>
          </a:xfrm>
          <a:prstGeom prst="rect">
            <a:avLst/>
          </a:prstGeom>
          <a:noFill/>
        </p:spPr>
        <p:txBody>
          <a:bodyPr wrap="square" rtlCol="0">
            <a:spAutoFit/>
          </a:bodyPr>
          <a:lstStyle/>
          <a:p>
            <a:r>
              <a:rPr lang="en-US" sz="2600" dirty="0">
                <a:solidFill>
                  <a:srgbClr val="18637B"/>
                </a:solidFill>
                <a:latin typeface="Nixie One" panose="020B0604020202020204" charset="0"/>
              </a:rPr>
              <a:t>A lifted crust can even be used as a stamp! </a:t>
            </a:r>
            <a:endParaRPr lang="en-CA" sz="2600" dirty="0">
              <a:solidFill>
                <a:srgbClr val="18637B"/>
              </a:solidFill>
              <a:latin typeface="Nixie One" panose="020B0604020202020204" charset="0"/>
            </a:endParaRPr>
          </a:p>
          <a:p>
            <a:endParaRPr lang="en-CA" dirty="0"/>
          </a:p>
        </p:txBody>
      </p:sp>
      <p:pic>
        <p:nvPicPr>
          <p:cNvPr id="1026" name="Picture 2" descr="Image result for direct smear swab cytology">
            <a:extLst>
              <a:ext uri="{FF2B5EF4-FFF2-40B4-BE49-F238E27FC236}">
                <a16:creationId xmlns:a16="http://schemas.microsoft.com/office/drawing/2014/main" xmlns="" id="{0CF40E48-7053-4DA1-ABD0-A9DF152574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74" y="1935979"/>
            <a:ext cx="3429665" cy="2576059"/>
          </a:xfrm>
          <a:prstGeom prst="rect">
            <a:avLst/>
          </a:prstGeom>
          <a:solidFill>
            <a:srgbClr val="FFFFFF">
              <a:shade val="85000"/>
            </a:srgbClr>
          </a:solidFill>
          <a:ln w="88900" cap="sq">
            <a:solidFill>
              <a:srgbClr val="18637B"/>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000609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224">
                                            <p:txEl>
                                              <p:pRg st="0" end="0"/>
                                            </p:txEl>
                                          </p:spTgt>
                                        </p:tgtEl>
                                        <p:attrNameLst>
                                          <p:attrName>style.visibility</p:attrName>
                                        </p:attrNameLst>
                                      </p:cBhvr>
                                      <p:to>
                                        <p:strVal val="visible"/>
                                      </p:to>
                                    </p:set>
                                    <p:animEffect transition="in" filter="fade">
                                      <p:cBhvr>
                                        <p:cTn id="7" dur="500"/>
                                        <p:tgtEl>
                                          <p:spTgt spid="224">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3250"/>
                            </p:stCondLst>
                            <p:childTnLst>
                              <p:par>
                                <p:cTn id="13" presetID="10" presetClass="entr" presetSubtype="0" fill="hold" grpId="0" nodeType="afterEffect">
                                  <p:stCondLst>
                                    <p:cond delay="15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250"/>
                            </p:stCondLst>
                            <p:childTnLst>
                              <p:par>
                                <p:cTn id="17" presetID="10" presetClass="entr" presetSubtype="0" fill="hold" grpId="0" nodeType="afterEffect">
                                  <p:stCondLst>
                                    <p:cond delay="1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build="p"/>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dirty="0"/>
              <a:t>Swabbing</a:t>
            </a:r>
            <a:endParaRPr dirty="0"/>
          </a:p>
        </p:txBody>
      </p:sp>
      <p:sp>
        <p:nvSpPr>
          <p:cNvPr id="224" name="Google Shape;224;p22"/>
          <p:cNvSpPr txBox="1">
            <a:spLocks noGrp="1"/>
          </p:cNvSpPr>
          <p:nvPr>
            <p:ph type="body" idx="1"/>
          </p:nvPr>
        </p:nvSpPr>
        <p:spPr>
          <a:xfrm>
            <a:off x="4571314" y="496963"/>
            <a:ext cx="4544862" cy="1246325"/>
          </a:xfrm>
          <a:prstGeom prst="rect">
            <a:avLst/>
          </a:prstGeom>
        </p:spPr>
        <p:txBody>
          <a:bodyPr spcFirstLastPara="1" wrap="square" lIns="91425" tIns="91425" rIns="91425" bIns="91425" anchor="t" anchorCtr="0">
            <a:noAutofit/>
          </a:bodyPr>
          <a:lstStyle/>
          <a:p>
            <a:pPr marL="0" indent="0">
              <a:buNone/>
            </a:pPr>
            <a:r>
              <a:rPr lang="en-US" sz="2600" dirty="0">
                <a:solidFill>
                  <a:srgbClr val="18637B"/>
                </a:solidFill>
              </a:rPr>
              <a:t>swab the affected area vigorously (just like </a:t>
            </a:r>
            <a:r>
              <a:rPr lang="en-US" sz="2600" dirty="0" err="1">
                <a:solidFill>
                  <a:srgbClr val="18637B"/>
                </a:solidFill>
              </a:rPr>
              <a:t>colouring</a:t>
            </a:r>
            <a:r>
              <a:rPr lang="en-US" sz="2600" dirty="0">
                <a:solidFill>
                  <a:srgbClr val="18637B"/>
                </a:solidFill>
              </a:rPr>
              <a:t> with a crayon) then gently roll swab onto a slide </a:t>
            </a:r>
            <a:endParaRPr sz="2600" dirty="0">
              <a:solidFill>
                <a:srgbClr val="18637B"/>
              </a:solidFill>
            </a:endParaRPr>
          </a:p>
        </p:txBody>
      </p:sp>
      <p:sp>
        <p:nvSpPr>
          <p:cNvPr id="232" name="Google Shape;232;p2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2" name="TextBox 1">
            <a:extLst>
              <a:ext uri="{FF2B5EF4-FFF2-40B4-BE49-F238E27FC236}">
                <a16:creationId xmlns:a16="http://schemas.microsoft.com/office/drawing/2014/main" xmlns="" id="{0CF64EBD-702B-4C56-B2A7-17BF2DD6AF0A}"/>
              </a:ext>
            </a:extLst>
          </p:cNvPr>
          <p:cNvSpPr txBox="1"/>
          <p:nvPr/>
        </p:nvSpPr>
        <p:spPr>
          <a:xfrm>
            <a:off x="4571314" y="2730132"/>
            <a:ext cx="4758148" cy="2092881"/>
          </a:xfrm>
          <a:prstGeom prst="rect">
            <a:avLst/>
          </a:prstGeom>
          <a:noFill/>
        </p:spPr>
        <p:txBody>
          <a:bodyPr wrap="square" rtlCol="0">
            <a:spAutoFit/>
          </a:bodyPr>
          <a:lstStyle/>
          <a:p>
            <a:pPr marL="0" indent="0">
              <a:buNone/>
            </a:pPr>
            <a:r>
              <a:rPr lang="en-US" sz="2600" dirty="0">
                <a:solidFill>
                  <a:srgbClr val="18637B"/>
                </a:solidFill>
                <a:latin typeface="Nixie One" panose="020B0604020202020204" charset="0"/>
              </a:rPr>
              <a:t>you can save time by putting several samples on one slide, so there is only one slide to process and read! </a:t>
            </a:r>
            <a:endParaRPr lang="en-CA" sz="2600" dirty="0">
              <a:solidFill>
                <a:srgbClr val="18637B"/>
              </a:solidFill>
              <a:latin typeface="Nixie One" panose="020B0604020202020204" charset="0"/>
            </a:endParaRPr>
          </a:p>
        </p:txBody>
      </p:sp>
      <p:pic>
        <p:nvPicPr>
          <p:cNvPr id="8" name="Picture 7" descr="A picture containing person, indoor, woman, dog&#10;&#10;Description automatically generated">
            <a:extLst>
              <a:ext uri="{FF2B5EF4-FFF2-40B4-BE49-F238E27FC236}">
                <a16:creationId xmlns:a16="http://schemas.microsoft.com/office/drawing/2014/main" xmlns="" id="{AE641660-8581-4046-BAEF-6754E261F4A2}"/>
              </a:ext>
            </a:extLst>
          </p:cNvPr>
          <p:cNvPicPr>
            <a:picLocks noChangeAspect="1"/>
          </p:cNvPicPr>
          <p:nvPr/>
        </p:nvPicPr>
        <p:blipFill rotWithShape="1">
          <a:blip r:embed="rId3"/>
          <a:srcRect l="169" t="33131" b="1616"/>
          <a:stretch/>
        </p:blipFill>
        <p:spPr>
          <a:xfrm>
            <a:off x="685802" y="1672935"/>
            <a:ext cx="3851130" cy="3356264"/>
          </a:xfrm>
          <a:prstGeom prst="rect">
            <a:avLst/>
          </a:prstGeom>
          <a:ln w="28575">
            <a:solidFill>
              <a:srgbClr val="18637B"/>
            </a:solidFill>
          </a:ln>
        </p:spPr>
      </p:pic>
      <p:pic>
        <p:nvPicPr>
          <p:cNvPr id="16" name="Picture 15">
            <a:extLst>
              <a:ext uri="{FF2B5EF4-FFF2-40B4-BE49-F238E27FC236}">
                <a16:creationId xmlns:a16="http://schemas.microsoft.com/office/drawing/2014/main" xmlns="" id="{2724E9CD-8556-4321-AF5A-C0B052F1F77B}"/>
              </a:ext>
            </a:extLst>
          </p:cNvPr>
          <p:cNvPicPr>
            <a:picLocks noChangeAspect="1"/>
          </p:cNvPicPr>
          <p:nvPr/>
        </p:nvPicPr>
        <p:blipFill rotWithShape="1">
          <a:blip r:embed="rId4"/>
          <a:srcRect l="26856" t="26873" r="20251" b="45197"/>
          <a:stretch/>
        </p:blipFill>
        <p:spPr>
          <a:xfrm rot="20770108">
            <a:off x="633828" y="2671298"/>
            <a:ext cx="3570973" cy="1060103"/>
          </a:xfrm>
          <a:prstGeom prst="rect">
            <a:avLst/>
          </a:prstGeom>
          <a:ln>
            <a:solidFill>
              <a:srgbClr val="498497"/>
            </a:solidFill>
          </a:ln>
        </p:spPr>
      </p:pic>
    </p:spTree>
    <p:extLst>
      <p:ext uri="{BB962C8B-B14F-4D97-AF65-F5344CB8AC3E}">
        <p14:creationId xmlns:p14="http://schemas.microsoft.com/office/powerpoint/2010/main" val="29144646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4">
                                            <p:txEl>
                                              <p:pRg st="0" end="0"/>
                                            </p:txEl>
                                          </p:spTgt>
                                        </p:tgtEl>
                                        <p:attrNameLst>
                                          <p:attrName>style.visibility</p:attrName>
                                        </p:attrNameLst>
                                      </p:cBhvr>
                                      <p:to>
                                        <p:strVal val="visible"/>
                                      </p:to>
                                    </p:set>
                                    <p:animEffect transition="in" filter="fade">
                                      <p:cBhvr>
                                        <p:cTn id="7" dur="500"/>
                                        <p:tgtEl>
                                          <p:spTgt spid="224">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3500"/>
                            </p:stCondLst>
                            <p:childTnLst>
                              <p:par>
                                <p:cTn id="13" presetID="31" presetClass="entr" presetSubtype="0" fill="hold" nodeType="afterEffect">
                                  <p:stCondLst>
                                    <p:cond delay="150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dirty="0"/>
              <a:t>Scraping</a:t>
            </a:r>
            <a:endParaRPr dirty="0"/>
          </a:p>
        </p:txBody>
      </p:sp>
      <p:sp>
        <p:nvSpPr>
          <p:cNvPr id="224" name="Google Shape;224;p22"/>
          <p:cNvSpPr txBox="1">
            <a:spLocks noGrp="1"/>
          </p:cNvSpPr>
          <p:nvPr>
            <p:ph type="body" idx="1"/>
          </p:nvPr>
        </p:nvSpPr>
        <p:spPr>
          <a:xfrm>
            <a:off x="4709702" y="503600"/>
            <a:ext cx="4544862" cy="1246325"/>
          </a:xfrm>
          <a:prstGeom prst="rect">
            <a:avLst/>
          </a:prstGeom>
        </p:spPr>
        <p:txBody>
          <a:bodyPr spcFirstLastPara="1" wrap="square" lIns="91425" tIns="91425" rIns="91425" bIns="91425" anchor="t" anchorCtr="0">
            <a:noAutofit/>
          </a:bodyPr>
          <a:lstStyle/>
          <a:p>
            <a:pPr marL="0" indent="0">
              <a:buNone/>
            </a:pPr>
            <a:r>
              <a:rPr lang="en-US" sz="2600" dirty="0">
                <a:solidFill>
                  <a:srgbClr val="18637B"/>
                </a:solidFill>
              </a:rPr>
              <a:t>collect surface debris from the skin, using either a dulled scalpel blade or spatula, and smear the material onto a slide like buttering bread </a:t>
            </a:r>
            <a:endParaRPr lang="en-CA" sz="2600" dirty="0">
              <a:solidFill>
                <a:srgbClr val="18637B"/>
              </a:solidFill>
            </a:endParaRPr>
          </a:p>
        </p:txBody>
      </p:sp>
      <p:sp>
        <p:nvSpPr>
          <p:cNvPr id="232" name="Google Shape;232;p2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sp>
        <p:nvSpPr>
          <p:cNvPr id="3" name="TextBox 2">
            <a:extLst>
              <a:ext uri="{FF2B5EF4-FFF2-40B4-BE49-F238E27FC236}">
                <a16:creationId xmlns:a16="http://schemas.microsoft.com/office/drawing/2014/main" xmlns="" id="{B9190325-A56C-4E00-A1A9-E5F9EDA61793}"/>
              </a:ext>
            </a:extLst>
          </p:cNvPr>
          <p:cNvSpPr txBox="1"/>
          <p:nvPr/>
        </p:nvSpPr>
        <p:spPr>
          <a:xfrm>
            <a:off x="4690652" y="3087191"/>
            <a:ext cx="3962400" cy="1692771"/>
          </a:xfrm>
          <a:prstGeom prst="rect">
            <a:avLst/>
          </a:prstGeom>
          <a:noFill/>
        </p:spPr>
        <p:txBody>
          <a:bodyPr wrap="square" rtlCol="0">
            <a:spAutoFit/>
          </a:bodyPr>
          <a:lstStyle/>
          <a:p>
            <a:r>
              <a:rPr lang="en-US" sz="2600" dirty="0">
                <a:solidFill>
                  <a:srgbClr val="18637B"/>
                </a:solidFill>
                <a:latin typeface="Nixie One" panose="020B0604020202020204" charset="0"/>
              </a:rPr>
              <a:t>scrapings for cytology are superficial (do not draw blood) and no oil is used</a:t>
            </a:r>
            <a:endParaRPr lang="en-CA" sz="2600" dirty="0">
              <a:latin typeface="Nixie One" panose="020B0604020202020204" charset="0"/>
            </a:endParaRPr>
          </a:p>
        </p:txBody>
      </p:sp>
      <p:pic>
        <p:nvPicPr>
          <p:cNvPr id="5" name="Picture 4" descr="A picture containing indoor, sitting, cat, wearing&#10;&#10;Description automatically generated">
            <a:extLst>
              <a:ext uri="{FF2B5EF4-FFF2-40B4-BE49-F238E27FC236}">
                <a16:creationId xmlns:a16="http://schemas.microsoft.com/office/drawing/2014/main" xmlns="" id="{21B23892-B58A-4CC8-BF35-92502FAE9A74}"/>
              </a:ext>
            </a:extLst>
          </p:cNvPr>
          <p:cNvPicPr>
            <a:picLocks noChangeAspect="1"/>
          </p:cNvPicPr>
          <p:nvPr/>
        </p:nvPicPr>
        <p:blipFill rotWithShape="1">
          <a:blip r:embed="rId3"/>
          <a:srcRect l="23355" t="3294" r="15120" b="25037"/>
          <a:stretch/>
        </p:blipFill>
        <p:spPr>
          <a:xfrm flipH="1">
            <a:off x="352540" y="1675967"/>
            <a:ext cx="4219460" cy="2771553"/>
          </a:xfrm>
          <a:prstGeom prst="rect">
            <a:avLst/>
          </a:prstGeom>
          <a:ln w="28575">
            <a:solidFill>
              <a:srgbClr val="18637B"/>
            </a:solidFill>
          </a:ln>
        </p:spPr>
      </p:pic>
      <p:pic>
        <p:nvPicPr>
          <p:cNvPr id="7" name="Picture 6" descr="A picture containing knife, table&#10;&#10;Description automatically generated">
            <a:extLst>
              <a:ext uri="{FF2B5EF4-FFF2-40B4-BE49-F238E27FC236}">
                <a16:creationId xmlns:a16="http://schemas.microsoft.com/office/drawing/2014/main" xmlns="" id="{0470E06A-A738-4BE0-B49C-14F652855BD6}"/>
              </a:ext>
            </a:extLst>
          </p:cNvPr>
          <p:cNvPicPr>
            <a:picLocks noChangeAspect="1"/>
          </p:cNvPicPr>
          <p:nvPr/>
        </p:nvPicPr>
        <p:blipFill rotWithShape="1">
          <a:blip r:embed="rId4"/>
          <a:srcRect t="55091" r="10277" b="23223"/>
          <a:stretch/>
        </p:blipFill>
        <p:spPr>
          <a:xfrm rot="21021474">
            <a:off x="733803" y="4001888"/>
            <a:ext cx="3986747" cy="7220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46338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4">
                                            <p:txEl>
                                              <p:pRg st="0" end="0"/>
                                            </p:txEl>
                                          </p:spTgt>
                                        </p:tgtEl>
                                        <p:attrNameLst>
                                          <p:attrName>style.visibility</p:attrName>
                                        </p:attrNameLst>
                                      </p:cBhvr>
                                      <p:to>
                                        <p:strVal val="visible"/>
                                      </p:to>
                                    </p:set>
                                    <p:animEffect transition="in" filter="fade">
                                      <p:cBhvr>
                                        <p:cTn id="7" dur="500"/>
                                        <p:tgtEl>
                                          <p:spTgt spid="224">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25" presetClass="entr" presetSubtype="0" fill="hold" nodeType="after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8" name="Google Shape;148;p16"/>
          <p:cNvSpPr txBox="1"/>
          <p:nvPr/>
        </p:nvSpPr>
        <p:spPr>
          <a:xfrm>
            <a:off x="6205" y="474797"/>
            <a:ext cx="3471300" cy="3818700"/>
          </a:xfrm>
          <a:prstGeom prst="rect">
            <a:avLst/>
          </a:prstGeom>
          <a:noFill/>
          <a:ln>
            <a:noFill/>
          </a:ln>
        </p:spPr>
        <p:txBody>
          <a:bodyPr spcFirstLastPara="1" wrap="square" lIns="91425" tIns="91425" rIns="91425" bIns="91425" anchor="ctr" anchorCtr="0">
            <a:noAutofit/>
          </a:bodyPr>
          <a:lstStyle/>
          <a:p>
            <a:pPr algn="ctr"/>
            <a:r>
              <a:rPr lang="en-US" sz="4800" b="1" dirty="0">
                <a:solidFill>
                  <a:schemeClr val="bg1"/>
                </a:solidFill>
                <a:latin typeface="Roboto Slab" panose="020B0604020202020204" charset="0"/>
                <a:ea typeface="Roboto Slab" panose="020B0604020202020204" charset="0"/>
              </a:rPr>
              <a:t>How do you stain your cytology slides?</a:t>
            </a:r>
            <a:endParaRPr lang="en-CA" sz="4800" dirty="0">
              <a:solidFill>
                <a:schemeClr val="bg1"/>
              </a:solidFill>
              <a:latin typeface="Roboto Slab" panose="020B0604020202020204" charset="0"/>
              <a:ea typeface="Roboto Slab" panose="020B0604020202020204" charset="0"/>
            </a:endParaRPr>
          </a:p>
        </p:txBody>
      </p:sp>
      <p:sp>
        <p:nvSpPr>
          <p:cNvPr id="149" name="Google Shape;149;p1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9" name="Can 8">
            <a:extLst>
              <a:ext uri="{FF2B5EF4-FFF2-40B4-BE49-F238E27FC236}">
                <a16:creationId xmlns:a16="http://schemas.microsoft.com/office/drawing/2014/main" xmlns="" id="{B21B97A7-4525-4EDF-A608-8C8D28D325BD}"/>
              </a:ext>
            </a:extLst>
          </p:cNvPr>
          <p:cNvSpPr/>
          <p:nvPr/>
        </p:nvSpPr>
        <p:spPr>
          <a:xfrm>
            <a:off x="3962400" y="2676237"/>
            <a:ext cx="801800" cy="1347018"/>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Can 9">
            <a:extLst>
              <a:ext uri="{FF2B5EF4-FFF2-40B4-BE49-F238E27FC236}">
                <a16:creationId xmlns:a16="http://schemas.microsoft.com/office/drawing/2014/main" xmlns="" id="{EB465ADC-2361-4CF1-97BD-4C75571CACFC}"/>
              </a:ext>
            </a:extLst>
          </p:cNvPr>
          <p:cNvSpPr/>
          <p:nvPr/>
        </p:nvSpPr>
        <p:spPr>
          <a:xfrm>
            <a:off x="4962494" y="2676236"/>
            <a:ext cx="801801" cy="1347019"/>
          </a:xfrm>
          <a:prstGeom prst="can">
            <a:avLst>
              <a:gd name="adj" fmla="val 23601"/>
            </a:avLst>
          </a:prstGeom>
          <a:gradFill flip="none" rotWithShape="1">
            <a:gsLst>
              <a:gs pos="0">
                <a:srgbClr val="AB002B">
                  <a:shade val="30000"/>
                  <a:satMod val="115000"/>
                </a:srgbClr>
              </a:gs>
              <a:gs pos="50000">
                <a:srgbClr val="AB002B">
                  <a:shade val="67500"/>
                  <a:satMod val="115000"/>
                </a:srgbClr>
              </a:gs>
              <a:gs pos="100000">
                <a:srgbClr val="AB002B">
                  <a:shade val="100000"/>
                  <a:satMod val="115000"/>
                </a:srgbClr>
              </a:gs>
            </a:gsLst>
            <a:lin ang="13500000" scaled="1"/>
            <a:tileRect/>
          </a:gra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xmlns="" id="{D85A9782-958F-47CB-9FDA-68FF75CE88EE}"/>
              </a:ext>
            </a:extLst>
          </p:cNvPr>
          <p:cNvSpPr txBox="1"/>
          <p:nvPr/>
        </p:nvSpPr>
        <p:spPr>
          <a:xfrm>
            <a:off x="3906101" y="3311645"/>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Fixative</a:t>
            </a:r>
          </a:p>
        </p:txBody>
      </p:sp>
      <p:sp>
        <p:nvSpPr>
          <p:cNvPr id="15" name="TextBox 14">
            <a:extLst>
              <a:ext uri="{FF2B5EF4-FFF2-40B4-BE49-F238E27FC236}">
                <a16:creationId xmlns:a16="http://schemas.microsoft.com/office/drawing/2014/main" xmlns="" id="{DE50609B-0382-4549-8053-89CE7D327C9F}"/>
              </a:ext>
            </a:extLst>
          </p:cNvPr>
          <p:cNvSpPr txBox="1"/>
          <p:nvPr/>
        </p:nvSpPr>
        <p:spPr>
          <a:xfrm>
            <a:off x="4995788" y="3311644"/>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Eosin</a:t>
            </a:r>
          </a:p>
        </p:txBody>
      </p:sp>
      <p:pic>
        <p:nvPicPr>
          <p:cNvPr id="3" name="Picture 2">
            <a:extLst>
              <a:ext uri="{FF2B5EF4-FFF2-40B4-BE49-F238E27FC236}">
                <a16:creationId xmlns:a16="http://schemas.microsoft.com/office/drawing/2014/main" xmlns="" id="{D361A7C6-7F70-414D-8B21-72202F448C93}"/>
              </a:ext>
            </a:extLst>
          </p:cNvPr>
          <p:cNvPicPr>
            <a:picLocks noChangeAspect="1"/>
          </p:cNvPicPr>
          <p:nvPr/>
        </p:nvPicPr>
        <p:blipFill rotWithShape="1">
          <a:blip r:embed="rId3"/>
          <a:srcRect l="47917" t="22950" r="33993" b="19172"/>
          <a:stretch/>
        </p:blipFill>
        <p:spPr>
          <a:xfrm>
            <a:off x="6517765" y="1835727"/>
            <a:ext cx="1332085" cy="2396224"/>
          </a:xfrm>
          <a:prstGeom prst="rect">
            <a:avLst/>
          </a:prstGeom>
        </p:spPr>
      </p:pic>
      <p:sp>
        <p:nvSpPr>
          <p:cNvPr id="18" name="TextBox 17">
            <a:extLst>
              <a:ext uri="{FF2B5EF4-FFF2-40B4-BE49-F238E27FC236}">
                <a16:creationId xmlns:a16="http://schemas.microsoft.com/office/drawing/2014/main" xmlns="" id="{5CCB706F-1289-478E-A311-33AD46427EF6}"/>
              </a:ext>
            </a:extLst>
          </p:cNvPr>
          <p:cNvSpPr txBox="1"/>
          <p:nvPr/>
        </p:nvSpPr>
        <p:spPr>
          <a:xfrm>
            <a:off x="6994861" y="3330693"/>
            <a:ext cx="1285844" cy="307777"/>
          </a:xfrm>
          <a:prstGeom prst="rect">
            <a:avLst/>
          </a:prstGeom>
          <a:noFill/>
        </p:spPr>
        <p:txBody>
          <a:bodyPr wrap="square" rtlCol="0">
            <a:spAutoFit/>
          </a:bodyPr>
          <a:lstStyle/>
          <a:p>
            <a:r>
              <a:rPr lang="en-CA" b="1" dirty="0">
                <a:solidFill>
                  <a:schemeClr val="tx1"/>
                </a:solidFill>
                <a:latin typeface="Nixie One" panose="020B0604020202020204" charset="0"/>
              </a:rPr>
              <a:t>Rinse</a:t>
            </a:r>
          </a:p>
        </p:txBody>
      </p:sp>
      <p:pic>
        <p:nvPicPr>
          <p:cNvPr id="2052" name="Picture 4" descr="Image result for bibulous paper">
            <a:extLst>
              <a:ext uri="{FF2B5EF4-FFF2-40B4-BE49-F238E27FC236}">
                <a16:creationId xmlns:a16="http://schemas.microsoft.com/office/drawing/2014/main" xmlns="" id="{BF5ABECD-4EE1-41D6-8107-B61C482AC53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7543"/>
          <a:stretch/>
        </p:blipFill>
        <p:spPr bwMode="auto">
          <a:xfrm rot="1076797">
            <a:off x="7748369" y="3603091"/>
            <a:ext cx="1272743" cy="778399"/>
          </a:xfrm>
          <a:prstGeom prst="rect">
            <a:avLst/>
          </a:prstGeom>
          <a:noFill/>
          <a:ln>
            <a:solidFill>
              <a:schemeClr val="tx2"/>
            </a:solidFill>
          </a:ln>
          <a:scene3d>
            <a:camera prst="obliqueBottomLeft"/>
            <a:lightRig rig="threePt" dir="t">
              <a:rot lat="0" lon="0" rev="600000"/>
            </a:lightRig>
          </a:scene3d>
          <a:sp3d>
            <a:bevelB h="114300"/>
          </a:sp3d>
          <a:extLst>
            <a:ext uri="{909E8E84-426E-40DD-AFC4-6F175D3DCCD1}">
              <a14:hiddenFill xmlns:a14="http://schemas.microsoft.com/office/drawing/2010/main">
                <a:solidFill>
                  <a:srgbClr val="FFFFFF"/>
                </a:solidFill>
              </a14:hiddenFill>
            </a:ext>
          </a:extLst>
        </p:spPr>
      </p:pic>
      <p:sp>
        <p:nvSpPr>
          <p:cNvPr id="21" name="Google Shape;147;p16">
            <a:extLst>
              <a:ext uri="{FF2B5EF4-FFF2-40B4-BE49-F238E27FC236}">
                <a16:creationId xmlns:a16="http://schemas.microsoft.com/office/drawing/2014/main" xmlns="" id="{316F0046-442F-4DA3-9874-455B04C0187E}"/>
              </a:ext>
            </a:extLst>
          </p:cNvPr>
          <p:cNvSpPr txBox="1">
            <a:spLocks/>
          </p:cNvSpPr>
          <p:nvPr/>
        </p:nvSpPr>
        <p:spPr>
          <a:xfrm>
            <a:off x="3090219" y="1830918"/>
            <a:ext cx="5370281" cy="784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94BF6E"/>
              </a:buClr>
              <a:buSzPts val="1800"/>
              <a:buFont typeface="Nixie One"/>
              <a:buNone/>
              <a:defRPr sz="1800" b="1" i="0" u="none" strike="noStrike" cap="none">
                <a:solidFill>
                  <a:srgbClr val="94BF6E"/>
                </a:solidFill>
                <a:latin typeface="Nixie One"/>
                <a:ea typeface="Nixie One"/>
                <a:cs typeface="Nixie One"/>
                <a:sym typeface="Nixie One"/>
              </a:defRPr>
            </a:lvl9pPr>
          </a:lstStyle>
          <a:p>
            <a:r>
              <a:rPr lang="en-US" dirty="0">
                <a:solidFill>
                  <a:srgbClr val="18637B"/>
                </a:solidFill>
              </a:rPr>
              <a:t>      Here’s what works for us…</a:t>
            </a:r>
            <a:endParaRPr lang="en-CA" dirty="0">
              <a:solidFill>
                <a:srgbClr val="18637B"/>
              </a:solidFill>
            </a:endParaRPr>
          </a:p>
        </p:txBody>
      </p:sp>
      <p:sp>
        <p:nvSpPr>
          <p:cNvPr id="23" name="Google Shape;146;p16">
            <a:extLst>
              <a:ext uri="{FF2B5EF4-FFF2-40B4-BE49-F238E27FC236}">
                <a16:creationId xmlns:a16="http://schemas.microsoft.com/office/drawing/2014/main" xmlns="" id="{6CB92276-C780-4FF9-BCF5-491B586DF26A}"/>
              </a:ext>
            </a:extLst>
          </p:cNvPr>
          <p:cNvSpPr txBox="1">
            <a:spLocks/>
          </p:cNvSpPr>
          <p:nvPr/>
        </p:nvSpPr>
        <p:spPr>
          <a:xfrm>
            <a:off x="3641160" y="1424538"/>
            <a:ext cx="5370280" cy="40532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1pPr>
            <a:lvl2pPr marR="0" lvl="1"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2pPr>
            <a:lvl3pPr marR="0" lvl="2"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3pPr>
            <a:lvl4pPr marR="0" lvl="3"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4pPr>
            <a:lvl5pPr marR="0" lvl="4"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5pPr>
            <a:lvl6pPr marR="0" lvl="5"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6pPr>
            <a:lvl7pPr marR="0" lvl="6"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7pPr>
            <a:lvl8pPr marR="0" lvl="7"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8pPr>
            <a:lvl9pPr marR="0" lvl="8" algn="l" rtl="0">
              <a:lnSpc>
                <a:spcPct val="100000"/>
              </a:lnSpc>
              <a:spcBef>
                <a:spcPts val="0"/>
              </a:spcBef>
              <a:spcAft>
                <a:spcPts val="0"/>
              </a:spcAft>
              <a:buClr>
                <a:srgbClr val="114454"/>
              </a:buClr>
              <a:buSzPts val="4800"/>
              <a:buFont typeface="Roboto Slab"/>
              <a:buNone/>
              <a:defRPr sz="4800" b="1" i="0" u="none" strike="noStrike" cap="none">
                <a:solidFill>
                  <a:srgbClr val="114454"/>
                </a:solidFill>
                <a:latin typeface="Roboto Slab"/>
                <a:ea typeface="Roboto Slab"/>
                <a:cs typeface="Roboto Slab"/>
                <a:sym typeface="Roboto Slab"/>
              </a:defRPr>
            </a:lvl9pPr>
          </a:lstStyle>
          <a:p>
            <a:r>
              <a:rPr lang="en-US" sz="2000" dirty="0"/>
              <a:t>As mentioned previously, there are </a:t>
            </a:r>
            <a:r>
              <a:rPr lang="en-US" sz="2000" u="sng" dirty="0"/>
              <a:t>MANY</a:t>
            </a:r>
            <a:r>
              <a:rPr lang="en-US" sz="2000" dirty="0"/>
              <a:t> ways to do things, and that includes how    </a:t>
            </a:r>
            <a:br>
              <a:rPr lang="en-US" sz="2000" dirty="0"/>
            </a:br>
            <a:r>
              <a:rPr lang="en-US" sz="2000" dirty="0"/>
              <a:t>         to process your direct smears! </a:t>
            </a:r>
            <a:endParaRPr lang="en-CA" sz="2000" dirty="0"/>
          </a:p>
        </p:txBody>
      </p:sp>
      <p:sp>
        <p:nvSpPr>
          <p:cNvPr id="24" name="Can 10">
            <a:extLst>
              <a:ext uri="{FF2B5EF4-FFF2-40B4-BE49-F238E27FC236}">
                <a16:creationId xmlns:a16="http://schemas.microsoft.com/office/drawing/2014/main" xmlns="" id="{F1527E94-C282-4468-AAAB-4ABC9E68CC5C}"/>
              </a:ext>
            </a:extLst>
          </p:cNvPr>
          <p:cNvSpPr/>
          <p:nvPr/>
        </p:nvSpPr>
        <p:spPr>
          <a:xfrm>
            <a:off x="5988271" y="2676235"/>
            <a:ext cx="801802" cy="1347019"/>
          </a:xfrm>
          <a:prstGeom prst="can">
            <a:avLst>
              <a:gd name="adj" fmla="val 23601"/>
            </a:avLst>
          </a:prstGeom>
          <a:solidFill>
            <a:srgbClr val="320050"/>
          </a:solidFill>
          <a:ln>
            <a:no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xmlns="" id="{FBA063C7-F5D9-42BF-8413-4FB947EB14C9}"/>
              </a:ext>
            </a:extLst>
          </p:cNvPr>
          <p:cNvSpPr txBox="1"/>
          <p:nvPr/>
        </p:nvSpPr>
        <p:spPr>
          <a:xfrm>
            <a:off x="5920078" y="3330693"/>
            <a:ext cx="1285844" cy="307777"/>
          </a:xfrm>
          <a:prstGeom prst="rect">
            <a:avLst/>
          </a:prstGeom>
          <a:noFill/>
        </p:spPr>
        <p:txBody>
          <a:bodyPr wrap="square" rtlCol="0">
            <a:spAutoFit/>
          </a:bodyPr>
          <a:lstStyle/>
          <a:p>
            <a:r>
              <a:rPr lang="en-CA" b="1" dirty="0">
                <a:solidFill>
                  <a:schemeClr val="bg1"/>
                </a:solidFill>
                <a:latin typeface="Nixie One" panose="020B0604020202020204" charset="0"/>
              </a:rPr>
              <a:t>Thiazine</a:t>
            </a:r>
          </a:p>
        </p:txBody>
      </p:sp>
    </p:spTree>
    <p:extLst>
      <p:ext uri="{BB962C8B-B14F-4D97-AF65-F5344CB8AC3E}">
        <p14:creationId xmlns:p14="http://schemas.microsoft.com/office/powerpoint/2010/main" val="19758631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75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42" presetClass="entr" presetSubtype="0" fill="hold" grpId="0" nodeType="afterEffect">
                                  <p:stCondLst>
                                    <p:cond delay="2000"/>
                                  </p:stCondLst>
                                  <p:childTnLst>
                                    <p:set>
                                      <p:cBhvr>
                                        <p:cTn id="12" dur="1" fill="hold">
                                          <p:stCondLst>
                                            <p:cond delay="0"/>
                                          </p:stCondLst>
                                        </p:cTn>
                                        <p:tgtEl>
                                          <p:spTgt spid="21">
                                            <p:txEl>
                                              <p:pRg st="0" end="0"/>
                                            </p:txEl>
                                          </p:spTgt>
                                        </p:tgtEl>
                                        <p:attrNameLst>
                                          <p:attrName>style.visibility</p:attrName>
                                        </p:attrNameLst>
                                      </p:cBhvr>
                                      <p:to>
                                        <p:strVal val="visible"/>
                                      </p:to>
                                    </p:set>
                                    <p:animEffect transition="in" filter="fade">
                                      <p:cBhvr>
                                        <p:cTn id="13" dur="1000"/>
                                        <p:tgtEl>
                                          <p:spTgt spid="21">
                                            <p:txEl>
                                              <p:pRg st="0" end="0"/>
                                            </p:txEl>
                                          </p:spTgt>
                                        </p:tgtEl>
                                      </p:cBhvr>
                                    </p:animEffect>
                                    <p:anim calcmode="lin" valueType="num">
                                      <p:cBhvr>
                                        <p:cTn id="14"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5238" y="3161726"/>
            <a:ext cx="1257300" cy="738664"/>
          </a:xfrm>
          <a:prstGeom prst="rect">
            <a:avLst/>
          </a:prstGeom>
          <a:noFill/>
          <a:ln>
            <a:solidFill>
              <a:schemeClr val="accent1"/>
            </a:solidFill>
          </a:ln>
        </p:spPr>
        <p:txBody>
          <a:bodyPr wrap="square" rtlCol="0">
            <a:spAutoFit/>
          </a:bodyPr>
          <a:lstStyle/>
          <a:p>
            <a:pPr marL="171450" indent="-171450">
              <a:buFont typeface="Arial" panose="020B0604020202020204" pitchFamily="34" charset="0"/>
              <a:buChar char="•"/>
            </a:pPr>
            <a:r>
              <a:rPr lang="en-CA" sz="1050" dirty="0"/>
              <a:t>10 wobbles back and forth</a:t>
            </a:r>
          </a:p>
          <a:p>
            <a:pPr marL="171450" indent="-171450">
              <a:buFont typeface="Arial" panose="020B0604020202020204" pitchFamily="34" charset="0"/>
              <a:buChar char="•"/>
            </a:pPr>
            <a:r>
              <a:rPr lang="en-CA" sz="1050" dirty="0"/>
              <a:t>let excess run       </a:t>
            </a:r>
          </a:p>
          <a:p>
            <a:r>
              <a:rPr lang="en-CA" sz="1050" dirty="0"/>
              <a:t>     off into vial </a:t>
            </a:r>
          </a:p>
        </p:txBody>
      </p:sp>
      <p:sp>
        <p:nvSpPr>
          <p:cNvPr id="4" name="TextBox 3"/>
          <p:cNvSpPr txBox="1"/>
          <p:nvPr/>
        </p:nvSpPr>
        <p:spPr>
          <a:xfrm>
            <a:off x="3841018" y="3161726"/>
            <a:ext cx="1257300" cy="738664"/>
          </a:xfrm>
          <a:prstGeom prst="rect">
            <a:avLst/>
          </a:prstGeom>
          <a:noFill/>
          <a:ln>
            <a:solidFill>
              <a:schemeClr val="accent1"/>
            </a:solidFill>
          </a:ln>
        </p:spPr>
        <p:txBody>
          <a:bodyPr wrap="square" rtlCol="0">
            <a:spAutoFit/>
          </a:bodyPr>
          <a:lstStyle/>
          <a:p>
            <a:pPr marL="171450" indent="-171450">
              <a:buFont typeface="Arial" panose="020B0604020202020204" pitchFamily="34" charset="0"/>
              <a:buChar char="•"/>
            </a:pPr>
            <a:r>
              <a:rPr lang="en-CA" sz="1050" dirty="0"/>
              <a:t>10 wobbles back and forth</a:t>
            </a:r>
          </a:p>
          <a:p>
            <a:pPr marL="171450" indent="-171450">
              <a:buFont typeface="Arial" panose="020B0604020202020204" pitchFamily="34" charset="0"/>
              <a:buChar char="•"/>
            </a:pPr>
            <a:r>
              <a:rPr lang="en-CA" sz="1050" dirty="0"/>
              <a:t>let excess run       </a:t>
            </a:r>
          </a:p>
          <a:p>
            <a:r>
              <a:rPr lang="en-CA" sz="1050" dirty="0"/>
              <a:t>     off into vial </a:t>
            </a:r>
          </a:p>
        </p:txBody>
      </p:sp>
      <p:sp>
        <p:nvSpPr>
          <p:cNvPr id="5" name="TextBox 4"/>
          <p:cNvSpPr txBox="1"/>
          <p:nvPr/>
        </p:nvSpPr>
        <p:spPr>
          <a:xfrm>
            <a:off x="7680694" y="3160397"/>
            <a:ext cx="1257300" cy="738664"/>
          </a:xfrm>
          <a:prstGeom prst="rect">
            <a:avLst/>
          </a:prstGeom>
          <a:noFill/>
          <a:ln>
            <a:solidFill>
              <a:schemeClr val="accent1"/>
            </a:solidFill>
          </a:ln>
        </p:spPr>
        <p:txBody>
          <a:bodyPr wrap="square" rtlCol="0">
            <a:spAutoFit/>
          </a:bodyPr>
          <a:lstStyle/>
          <a:p>
            <a:pPr marL="171450" indent="-171450">
              <a:buFont typeface="Arial" panose="020B0604020202020204" pitchFamily="34" charset="0"/>
              <a:buChar char="•"/>
            </a:pPr>
            <a:r>
              <a:rPr lang="en-CA" sz="1050" dirty="0"/>
              <a:t> 20 wobbles back and forth</a:t>
            </a:r>
          </a:p>
          <a:p>
            <a:pPr marL="171450" indent="-171450">
              <a:buFont typeface="Arial" panose="020B0604020202020204" pitchFamily="34" charset="0"/>
              <a:buChar char="•"/>
            </a:pPr>
            <a:r>
              <a:rPr lang="en-CA" sz="1050" dirty="0"/>
              <a:t>let excess run       </a:t>
            </a:r>
          </a:p>
          <a:p>
            <a:r>
              <a:rPr lang="en-CA" sz="1050" dirty="0"/>
              <a:t>     off into vial </a:t>
            </a:r>
          </a:p>
        </p:txBody>
      </p:sp>
      <p:sp>
        <p:nvSpPr>
          <p:cNvPr id="9" name="Can 8"/>
          <p:cNvSpPr/>
          <p:nvPr/>
        </p:nvSpPr>
        <p:spPr>
          <a:xfrm>
            <a:off x="628650" y="1457325"/>
            <a:ext cx="890477" cy="1600200"/>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0" name="Can 9"/>
          <p:cNvSpPr/>
          <p:nvPr/>
        </p:nvSpPr>
        <p:spPr>
          <a:xfrm>
            <a:off x="4000499" y="1452120"/>
            <a:ext cx="890477" cy="1600200"/>
          </a:xfrm>
          <a:prstGeom prst="can">
            <a:avLst>
              <a:gd name="adj" fmla="val 23601"/>
            </a:avLst>
          </a:prstGeom>
          <a:gradFill flip="none" rotWithShape="1">
            <a:gsLst>
              <a:gs pos="0">
                <a:srgbClr val="AB002B">
                  <a:shade val="30000"/>
                  <a:satMod val="115000"/>
                </a:srgbClr>
              </a:gs>
              <a:gs pos="50000">
                <a:srgbClr val="AB002B">
                  <a:shade val="67500"/>
                  <a:satMod val="115000"/>
                </a:srgbClr>
              </a:gs>
              <a:gs pos="100000">
                <a:srgbClr val="AB002B">
                  <a:shade val="100000"/>
                  <a:satMod val="115000"/>
                </a:srgbClr>
              </a:gs>
            </a:gsLst>
            <a:lin ang="13500000" scaled="1"/>
            <a:tileRect/>
          </a:gradFill>
          <a:ln>
            <a:solidFill>
              <a:srgbClr val="C00000"/>
            </a:solid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1" name="Can 10"/>
          <p:cNvSpPr/>
          <p:nvPr/>
        </p:nvSpPr>
        <p:spPr>
          <a:xfrm>
            <a:off x="7948033" y="1452119"/>
            <a:ext cx="890477" cy="1626859"/>
          </a:xfrm>
          <a:prstGeom prst="can">
            <a:avLst>
              <a:gd name="adj" fmla="val 23601"/>
            </a:avLst>
          </a:prstGeom>
          <a:solidFill>
            <a:srgbClr val="320050"/>
          </a:solidFill>
          <a:ln>
            <a:solidFill>
              <a:schemeClr val="bg2"/>
            </a:solidFill>
          </a:ln>
          <a:effectLst>
            <a:glow rad="63500">
              <a:schemeClr val="accent1">
                <a:satMod val="175000"/>
                <a:alpha val="40000"/>
              </a:schemeClr>
            </a:glo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2" name="Rectangle 11"/>
          <p:cNvSpPr/>
          <p:nvPr/>
        </p:nvSpPr>
        <p:spPr>
          <a:xfrm>
            <a:off x="776277" y="1053950"/>
            <a:ext cx="571500" cy="1600200"/>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3" name="Rectangle 12"/>
          <p:cNvSpPr/>
          <p:nvPr/>
        </p:nvSpPr>
        <p:spPr>
          <a:xfrm>
            <a:off x="8107521" y="1031358"/>
            <a:ext cx="571500" cy="1600200"/>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4" name="Rectangle 13"/>
          <p:cNvSpPr/>
          <p:nvPr/>
        </p:nvSpPr>
        <p:spPr>
          <a:xfrm>
            <a:off x="4150119" y="1031358"/>
            <a:ext cx="571500" cy="1600200"/>
          </a:xfrm>
          <a:prstGeom prst="rect">
            <a:avLst/>
          </a:prstGeom>
          <a:noFill/>
          <a:ln w="28575">
            <a:solidFill>
              <a:schemeClr val="tx1">
                <a:lumMod val="85000"/>
              </a:schemeClr>
            </a:solidFill>
          </a:ln>
          <a:scene3d>
            <a:camera prst="isometricOffAxis2Left"/>
            <a:lightRig rig="brightRoom" dir="t">
              <a:rot lat="0" lon="0" rev="660000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5" name="Left-Right Arrow 14"/>
          <p:cNvSpPr/>
          <p:nvPr/>
        </p:nvSpPr>
        <p:spPr>
          <a:xfrm rot="20793303">
            <a:off x="809504" y="2717416"/>
            <a:ext cx="685800" cy="285750"/>
          </a:xfrm>
          <a:prstGeom prst="leftRightArrow">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6" name="Left-Right Arrow 15"/>
          <p:cNvSpPr/>
          <p:nvPr/>
        </p:nvSpPr>
        <p:spPr>
          <a:xfrm rot="20793303">
            <a:off x="4195671" y="2717416"/>
            <a:ext cx="685800" cy="285750"/>
          </a:xfrm>
          <a:prstGeom prst="leftRightArrow">
            <a:avLst/>
          </a:prstGeom>
          <a:solidFill>
            <a:srgbClr val="AB002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17" name="Left-Right Arrow 16"/>
          <p:cNvSpPr/>
          <p:nvPr/>
        </p:nvSpPr>
        <p:spPr>
          <a:xfrm rot="20793303">
            <a:off x="8128888" y="2729963"/>
            <a:ext cx="685800" cy="285750"/>
          </a:xfrm>
          <a:prstGeom prst="leftRightArrow">
            <a:avLst/>
          </a:prstGeom>
          <a:solidFill>
            <a:srgbClr val="320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050"/>
          </a:p>
        </p:txBody>
      </p:sp>
      <p:sp>
        <p:nvSpPr>
          <p:cNvPr id="8" name="Rectangle 7">
            <a:extLst>
              <a:ext uri="{FF2B5EF4-FFF2-40B4-BE49-F238E27FC236}">
                <a16:creationId xmlns:a16="http://schemas.microsoft.com/office/drawing/2014/main" xmlns="" id="{69E5D16F-BF58-4FAA-9B9E-C490B88DB3C9}"/>
              </a:ext>
            </a:extLst>
          </p:cNvPr>
          <p:cNvSpPr/>
          <p:nvPr/>
        </p:nvSpPr>
        <p:spPr>
          <a:xfrm>
            <a:off x="742948" y="87126"/>
            <a:ext cx="8176438" cy="830997"/>
          </a:xfrm>
          <a:prstGeom prst="rect">
            <a:avLst/>
          </a:prstGeom>
        </p:spPr>
        <p:txBody>
          <a:bodyPr wrap="square">
            <a:spAutoFit/>
          </a:bodyPr>
          <a:lstStyle/>
          <a:p>
            <a:pPr lvl="0">
              <a:spcAft>
                <a:spcPts val="200"/>
              </a:spcAft>
              <a:tabLst>
                <a:tab pos="-48260" algn="l"/>
              </a:tabLst>
            </a:pPr>
            <a:r>
              <a:rPr lang="en-US" sz="1200" b="1" dirty="0">
                <a:solidFill>
                  <a:srgbClr val="18637B"/>
                </a:solidFill>
                <a:uFill>
                  <a:solidFill>
                    <a:srgbClr val="5790C4"/>
                  </a:solidFill>
                </a:uFill>
                <a:latin typeface="Nixie One" panose="020B0604020202020204" charset="0"/>
                <a:ea typeface="Gill Sans"/>
              </a:rPr>
              <a:t>Samples from dry, waxy or greasy (not moist) skin should be heat-fixed to keep your sample in place while it is processed.  After heat fixing, wipe the back of the slide to remove any possible soot left behind. All direct techniques are stained with Diff Quick (fixative + 2 stains, rinse, dry, coverslip) and examined under the </a:t>
            </a:r>
            <a:r>
              <a:rPr lang="en-US" sz="1200" b="1" dirty="0" err="1">
                <a:solidFill>
                  <a:srgbClr val="18637B"/>
                </a:solidFill>
                <a:uFill>
                  <a:solidFill>
                    <a:srgbClr val="5790C4"/>
                  </a:solidFill>
                </a:uFill>
                <a:latin typeface="Nixie One" panose="020B0604020202020204" charset="0"/>
                <a:ea typeface="Gill Sans"/>
              </a:rPr>
              <a:t>the</a:t>
            </a:r>
            <a:r>
              <a:rPr lang="en-US" sz="1200" b="1" dirty="0">
                <a:solidFill>
                  <a:srgbClr val="18637B"/>
                </a:solidFill>
                <a:uFill>
                  <a:solidFill>
                    <a:srgbClr val="5790C4"/>
                  </a:solidFill>
                </a:uFill>
                <a:latin typeface="Nixie One" panose="020B0604020202020204" charset="0"/>
                <a:ea typeface="Gill Sans"/>
              </a:rPr>
              <a:t> microscope for evaluation. </a:t>
            </a:r>
            <a:endParaRPr lang="en-CA" sz="1200" b="1" dirty="0">
              <a:solidFill>
                <a:srgbClr val="18637B"/>
              </a:solidFill>
              <a:uFill>
                <a:solidFill>
                  <a:srgbClr val="3F3F3F"/>
                </a:solidFill>
              </a:uFill>
              <a:latin typeface="Nixie One" panose="020B0604020202020204" charset="0"/>
              <a:ea typeface="Times New Roman" panose="02020603050405020304" pitchFamily="18" charset="0"/>
            </a:endParaRPr>
          </a:p>
        </p:txBody>
      </p:sp>
      <p:sp>
        <p:nvSpPr>
          <p:cNvPr id="18" name="Rectangle 17">
            <a:extLst>
              <a:ext uri="{FF2B5EF4-FFF2-40B4-BE49-F238E27FC236}">
                <a16:creationId xmlns:a16="http://schemas.microsoft.com/office/drawing/2014/main" xmlns="" id="{51484FFC-2472-430F-8D43-CCE72718413B}"/>
              </a:ext>
            </a:extLst>
          </p:cNvPr>
          <p:cNvSpPr/>
          <p:nvPr/>
        </p:nvSpPr>
        <p:spPr>
          <a:xfrm>
            <a:off x="1896633" y="1053950"/>
            <a:ext cx="1726359" cy="1384995"/>
          </a:xfrm>
          <a:prstGeom prst="rect">
            <a:avLst/>
          </a:prstGeom>
        </p:spPr>
        <p:txBody>
          <a:bodyPr wrap="square">
            <a:spAutoFit/>
          </a:bodyPr>
          <a:lstStyle/>
          <a:p>
            <a:pPr lvl="0">
              <a:spcAft>
                <a:spcPts val="200"/>
              </a:spcAft>
            </a:pPr>
            <a:r>
              <a:rPr lang="en-US" sz="1200" b="1" dirty="0">
                <a:solidFill>
                  <a:srgbClr val="0070C0"/>
                </a:solidFill>
                <a:uFill>
                  <a:solidFill>
                    <a:srgbClr val="5790C4"/>
                  </a:solidFill>
                </a:uFill>
                <a:latin typeface="Nixie One" panose="020B0604020202020204" charset="0"/>
                <a:ea typeface="Gill Sans"/>
              </a:rPr>
              <a:t>Dip slide in fixative for a slow count of 10, then remove from fixative and allow excess to drain into fixative container. </a:t>
            </a:r>
            <a:endParaRPr lang="en-CA" sz="1200" b="1" dirty="0">
              <a:solidFill>
                <a:srgbClr val="A2011F"/>
              </a:solidFill>
              <a:uFill>
                <a:solidFill>
                  <a:srgbClr val="3F3F3F"/>
                </a:solidFill>
              </a:uFill>
              <a:latin typeface="Nixie One" panose="020B0604020202020204" charset="0"/>
              <a:ea typeface="Times New Roman" panose="02020603050405020304" pitchFamily="18" charset="0"/>
            </a:endParaRPr>
          </a:p>
        </p:txBody>
      </p:sp>
      <p:sp>
        <p:nvSpPr>
          <p:cNvPr id="19" name="Rectangle 18">
            <a:extLst>
              <a:ext uri="{FF2B5EF4-FFF2-40B4-BE49-F238E27FC236}">
                <a16:creationId xmlns:a16="http://schemas.microsoft.com/office/drawing/2014/main" xmlns="" id="{DB07A87B-88A4-43B9-A345-4A38CFB012AA}"/>
              </a:ext>
            </a:extLst>
          </p:cNvPr>
          <p:cNvSpPr/>
          <p:nvPr/>
        </p:nvSpPr>
        <p:spPr>
          <a:xfrm>
            <a:off x="5072310" y="1031925"/>
            <a:ext cx="2652907" cy="1200329"/>
          </a:xfrm>
          <a:prstGeom prst="rect">
            <a:avLst/>
          </a:prstGeom>
        </p:spPr>
        <p:txBody>
          <a:bodyPr wrap="square">
            <a:spAutoFit/>
          </a:bodyPr>
          <a:lstStyle/>
          <a:p>
            <a:pPr lvl="0">
              <a:spcAft>
                <a:spcPts val="400"/>
              </a:spcAft>
            </a:pPr>
            <a:r>
              <a:rPr lang="en-US" sz="1200" b="1" dirty="0">
                <a:solidFill>
                  <a:srgbClr val="7030A0"/>
                </a:solidFill>
                <a:uFill>
                  <a:solidFill>
                    <a:srgbClr val="5790C4"/>
                  </a:solidFill>
                </a:uFill>
                <a:latin typeface="Nixie One" panose="020B0604020202020204" charset="0"/>
                <a:ea typeface="Gill Sans"/>
              </a:rPr>
              <a:t>Dip slide into final purple stain for a slow count of 20. D</a:t>
            </a:r>
            <a:r>
              <a:rPr lang="en-US" sz="1200" b="1" dirty="0">
                <a:solidFill>
                  <a:srgbClr val="7030A0"/>
                </a:solidFill>
                <a:uFill>
                  <a:solidFill>
                    <a:srgbClr val="3F3F3F"/>
                  </a:solidFill>
                </a:uFill>
                <a:latin typeface="Nixie One" panose="020B0604020202020204" charset="0"/>
                <a:ea typeface="Gill Sans"/>
              </a:rPr>
              <a:t>oubling the time in the purple stain will allow for better saturation of things like yeast, mast cells and acantholytic keratinocytes. </a:t>
            </a:r>
            <a:endParaRPr lang="en-CA" sz="1200" b="1" dirty="0">
              <a:solidFill>
                <a:srgbClr val="7030A0"/>
              </a:solidFill>
              <a:uFill>
                <a:solidFill>
                  <a:srgbClr val="3F3F3F"/>
                </a:solidFill>
              </a:uFill>
              <a:latin typeface="Nixie One" panose="020B0604020202020204" charset="0"/>
              <a:ea typeface="Times New Roman" panose="02020603050405020304" pitchFamily="18" charset="0"/>
            </a:endParaRPr>
          </a:p>
        </p:txBody>
      </p:sp>
      <p:sp>
        <p:nvSpPr>
          <p:cNvPr id="20" name="Rectangle 19">
            <a:extLst>
              <a:ext uri="{FF2B5EF4-FFF2-40B4-BE49-F238E27FC236}">
                <a16:creationId xmlns:a16="http://schemas.microsoft.com/office/drawing/2014/main" xmlns="" id="{F020FBC4-AD34-46BC-A613-EA744F8EA5C0}"/>
              </a:ext>
            </a:extLst>
          </p:cNvPr>
          <p:cNvSpPr/>
          <p:nvPr/>
        </p:nvSpPr>
        <p:spPr>
          <a:xfrm>
            <a:off x="5072310" y="2253704"/>
            <a:ext cx="2652907" cy="1569660"/>
          </a:xfrm>
          <a:prstGeom prst="rect">
            <a:avLst/>
          </a:prstGeom>
        </p:spPr>
        <p:txBody>
          <a:bodyPr wrap="square">
            <a:spAutoFit/>
          </a:bodyPr>
          <a:lstStyle/>
          <a:p>
            <a:pPr lvl="0">
              <a:spcAft>
                <a:spcPts val="400"/>
              </a:spcAft>
            </a:pPr>
            <a:r>
              <a:rPr lang="en-US" sz="1200" b="1" dirty="0">
                <a:solidFill>
                  <a:srgbClr val="18637B"/>
                </a:solidFill>
                <a:uFill>
                  <a:solidFill>
                    <a:srgbClr val="3F3F3F"/>
                  </a:solidFill>
                </a:uFill>
                <a:latin typeface="Nixie One" panose="020B0604020202020204" charset="0"/>
                <a:ea typeface="Gill Sans"/>
              </a:rPr>
              <a:t>The slide is then removed from the stain. Allow the excess to drain into the purple stain container and thoroughly rinse both sides of the slide with a gentle stream of tap water. When you think you are done, give it one more rinse!</a:t>
            </a:r>
            <a:endParaRPr lang="en-CA" sz="1200" b="1" dirty="0">
              <a:solidFill>
                <a:srgbClr val="18637B"/>
              </a:solidFill>
              <a:uFill>
                <a:solidFill>
                  <a:srgbClr val="3F3F3F"/>
                </a:solidFill>
              </a:uFill>
              <a:latin typeface="Nixie One" panose="020B0604020202020204" charset="0"/>
              <a:ea typeface="Times New Roman" panose="02020603050405020304" pitchFamily="18" charset="0"/>
            </a:endParaRPr>
          </a:p>
        </p:txBody>
      </p:sp>
      <p:sp>
        <p:nvSpPr>
          <p:cNvPr id="21" name="Rectangle 20">
            <a:extLst>
              <a:ext uri="{FF2B5EF4-FFF2-40B4-BE49-F238E27FC236}">
                <a16:creationId xmlns:a16="http://schemas.microsoft.com/office/drawing/2014/main" xmlns="" id="{4B986BE8-BD6C-4D71-8D4C-C7766EF41E5C}"/>
              </a:ext>
            </a:extLst>
          </p:cNvPr>
          <p:cNvSpPr/>
          <p:nvPr/>
        </p:nvSpPr>
        <p:spPr>
          <a:xfrm>
            <a:off x="3459765" y="3905426"/>
            <a:ext cx="5684235" cy="1200329"/>
          </a:xfrm>
          <a:prstGeom prst="rect">
            <a:avLst/>
          </a:prstGeom>
        </p:spPr>
        <p:txBody>
          <a:bodyPr wrap="square">
            <a:spAutoFit/>
          </a:bodyPr>
          <a:lstStyle/>
          <a:p>
            <a:pPr lvl="0">
              <a:spcAft>
                <a:spcPts val="400"/>
              </a:spcAft>
            </a:pPr>
            <a:r>
              <a:rPr lang="en-US" sz="1200" b="1" dirty="0">
                <a:solidFill>
                  <a:srgbClr val="18637B"/>
                </a:solidFill>
                <a:uFill>
                  <a:solidFill>
                    <a:srgbClr val="3F3F3F"/>
                  </a:solidFill>
                </a:uFill>
                <a:latin typeface="Nixie One" panose="020B0604020202020204" charset="0"/>
                <a:ea typeface="Gill Sans"/>
              </a:rPr>
              <a:t>Blot dry using a clean section of bibulous paper. Do not rub your sample, simply press down on a flat surface. Apply a drop of oil followed by a cover slip and your sample is ready to be evaluated. * Using long 22mm x 40mm coverslips allows for a larger area to be read easily, which is really handy if you have more than one sample rolled onto your slide. </a:t>
            </a:r>
            <a:endParaRPr lang="en-CA" sz="1200" b="1" dirty="0">
              <a:solidFill>
                <a:srgbClr val="18637B"/>
              </a:solidFill>
              <a:uFill>
                <a:solidFill>
                  <a:srgbClr val="3F3F3F"/>
                </a:solidFill>
              </a:uFill>
              <a:latin typeface="Nixie One" panose="020B0604020202020204" charset="0"/>
              <a:ea typeface="Times New Roman" panose="02020603050405020304" pitchFamily="18" charset="0"/>
            </a:endParaRPr>
          </a:p>
        </p:txBody>
      </p:sp>
      <p:pic>
        <p:nvPicPr>
          <p:cNvPr id="1026" name="Picture 2" descr="Image result for slide on bibulous paper">
            <a:extLst>
              <a:ext uri="{FF2B5EF4-FFF2-40B4-BE49-F238E27FC236}">
                <a16:creationId xmlns:a16="http://schemas.microsoft.com/office/drawing/2014/main" xmlns="" id="{6D9E7DC8-5901-48F7-89D3-5924994ADB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939" t="77907" r="2248" b="8038"/>
          <a:stretch/>
        </p:blipFill>
        <p:spPr bwMode="auto">
          <a:xfrm>
            <a:off x="1003643" y="4089550"/>
            <a:ext cx="2456122" cy="72293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xmlns="" id="{D02674E8-84AB-4AC4-95A0-387F6DCDE161}"/>
              </a:ext>
            </a:extLst>
          </p:cNvPr>
          <p:cNvSpPr/>
          <p:nvPr/>
        </p:nvSpPr>
        <p:spPr>
          <a:xfrm>
            <a:off x="1908090" y="2356307"/>
            <a:ext cx="1641303" cy="1384995"/>
          </a:xfrm>
          <a:prstGeom prst="rect">
            <a:avLst/>
          </a:prstGeom>
        </p:spPr>
        <p:txBody>
          <a:bodyPr wrap="square">
            <a:spAutoFit/>
          </a:bodyPr>
          <a:lstStyle/>
          <a:p>
            <a:r>
              <a:rPr lang="en-US" sz="1200" b="1" dirty="0">
                <a:solidFill>
                  <a:srgbClr val="A2011F"/>
                </a:solidFill>
                <a:uFill>
                  <a:solidFill>
                    <a:srgbClr val="5790C4"/>
                  </a:solidFill>
                </a:uFill>
                <a:latin typeface="Nixie One" panose="020B0604020202020204" charset="0"/>
                <a:ea typeface="Gill Sans"/>
              </a:rPr>
              <a:t>Dip slide into pink eosin stain for a slow count of 10, then remove and allow excess to drain into eosin stain container. </a:t>
            </a:r>
            <a:endParaRPr lang="en-CA" sz="12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35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475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5250"/>
                            </p:stCondLst>
                            <p:childTnLst>
                              <p:par>
                                <p:cTn id="13" presetID="10" presetClass="entr" presetSubtype="0" fill="hold" grpId="0" nodeType="afterEffect">
                                  <p:stCondLst>
                                    <p:cond delay="7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75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6500"/>
                            </p:stCondLst>
                            <p:childTnLst>
                              <p:par>
                                <p:cTn id="20" presetID="10" presetClass="entr" presetSubtype="0" fill="hold" grpId="0" nodeType="afterEffect">
                                  <p:stCondLst>
                                    <p:cond delay="25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9500"/>
                            </p:stCondLst>
                            <p:childTnLst>
                              <p:par>
                                <p:cTn id="24" presetID="2" presetClass="entr" presetSubtype="1"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0-#ppt_h/2"/>
                                          </p:val>
                                        </p:tav>
                                        <p:tav tm="100000">
                                          <p:val>
                                            <p:strVal val="#ppt_y"/>
                                          </p:val>
                                        </p:tav>
                                      </p:tavLst>
                                    </p:anim>
                                  </p:childTnLst>
                                </p:cTn>
                              </p:par>
                            </p:childTnLst>
                          </p:cTn>
                        </p:par>
                        <p:par>
                          <p:cTn id="28" fill="hold">
                            <p:stCondLst>
                              <p:cond delay="10000"/>
                            </p:stCondLst>
                            <p:childTnLst>
                              <p:par>
                                <p:cTn id="29" presetID="10" presetClass="entr" presetSubtype="0" fill="hold" grpId="0" nodeType="after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childTnLst>
                          </p:cTn>
                        </p:par>
                        <p:par>
                          <p:cTn id="35" fill="hold">
                            <p:stCondLst>
                              <p:cond delay="11000"/>
                            </p:stCondLst>
                            <p:childTnLst>
                              <p:par>
                                <p:cTn id="36" presetID="10" presetClass="entr" presetSubtype="0" fill="hold" grpId="0" nodeType="afterEffect">
                                  <p:stCondLst>
                                    <p:cond delay="25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par>
                          <p:cTn id="39" fill="hold">
                            <p:stCondLst>
                              <p:cond delay="14000"/>
                            </p:stCondLst>
                            <p:childTnLst>
                              <p:par>
                                <p:cTn id="40" presetID="2" presetClass="entr" presetSubtype="1"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0-#ppt_h/2"/>
                                          </p:val>
                                        </p:tav>
                                        <p:tav tm="100000">
                                          <p:val>
                                            <p:strVal val="#ppt_y"/>
                                          </p:val>
                                        </p:tav>
                                      </p:tavLst>
                                    </p:anim>
                                  </p:childTnLst>
                                </p:cTn>
                              </p:par>
                            </p:childTnLst>
                          </p:cTn>
                        </p:par>
                        <p:par>
                          <p:cTn id="44" fill="hold">
                            <p:stCondLst>
                              <p:cond delay="14500"/>
                            </p:stCondLst>
                            <p:childTnLst>
                              <p:par>
                                <p:cTn id="45" presetID="10" presetClass="entr" presetSubtype="0" fill="hold" grpId="0" nodeType="afterEffect">
                                  <p:stCondLst>
                                    <p:cond delay="5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50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par>
                          <p:cTn id="51" fill="hold">
                            <p:stCondLst>
                              <p:cond delay="15500"/>
                            </p:stCondLst>
                            <p:childTnLst>
                              <p:par>
                                <p:cTn id="52" presetID="10" presetClass="entr" presetSubtype="0" fill="hold" grpId="0" nodeType="afterEffect">
                                  <p:stCondLst>
                                    <p:cond delay="300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par>
                          <p:cTn id="55" fill="hold">
                            <p:stCondLst>
                              <p:cond delay="19000"/>
                            </p:stCondLst>
                            <p:childTnLst>
                              <p:par>
                                <p:cTn id="56" presetID="42" presetClass="entr" presetSubtype="0" fill="hold" nodeType="afterEffect">
                                  <p:stCondLst>
                                    <p:cond delay="5000"/>
                                  </p:stCondLst>
                                  <p:childTnLst>
                                    <p:set>
                                      <p:cBhvr>
                                        <p:cTn id="57" dur="1" fill="hold">
                                          <p:stCondLst>
                                            <p:cond delay="0"/>
                                          </p:stCondLst>
                                        </p:cTn>
                                        <p:tgtEl>
                                          <p:spTgt spid="1026"/>
                                        </p:tgtEl>
                                        <p:attrNameLst>
                                          <p:attrName>style.visibility</p:attrName>
                                        </p:attrNameLst>
                                      </p:cBhvr>
                                      <p:to>
                                        <p:strVal val="visible"/>
                                      </p:to>
                                    </p:set>
                                    <p:animEffect transition="in" filter="fade">
                                      <p:cBhvr>
                                        <p:cTn id="58" dur="1000"/>
                                        <p:tgtEl>
                                          <p:spTgt spid="1026"/>
                                        </p:tgtEl>
                                      </p:cBhvr>
                                    </p:animEffect>
                                    <p:anim calcmode="lin" valueType="num">
                                      <p:cBhvr>
                                        <p:cTn id="59" dur="1000" fill="hold"/>
                                        <p:tgtEl>
                                          <p:spTgt spid="1026"/>
                                        </p:tgtEl>
                                        <p:attrNameLst>
                                          <p:attrName>ppt_x</p:attrName>
                                        </p:attrNameLst>
                                      </p:cBhvr>
                                      <p:tavLst>
                                        <p:tav tm="0">
                                          <p:val>
                                            <p:strVal val="#ppt_x"/>
                                          </p:val>
                                        </p:tav>
                                        <p:tav tm="100000">
                                          <p:val>
                                            <p:strVal val="#ppt_x"/>
                                          </p:val>
                                        </p:tav>
                                      </p:tavLst>
                                    </p:anim>
                                    <p:anim calcmode="lin" valueType="num">
                                      <p:cBhvr>
                                        <p:cTn id="60" dur="1000" fill="hold"/>
                                        <p:tgtEl>
                                          <p:spTgt spid="1026"/>
                                        </p:tgtEl>
                                        <p:attrNameLst>
                                          <p:attrName>ppt_y</p:attrName>
                                        </p:attrNameLst>
                                      </p:cBhvr>
                                      <p:tavLst>
                                        <p:tav tm="0">
                                          <p:val>
                                            <p:strVal val="#ppt_y+.1"/>
                                          </p:val>
                                        </p:tav>
                                        <p:tav tm="100000">
                                          <p:val>
                                            <p:strVal val="#ppt_y"/>
                                          </p:val>
                                        </p:tav>
                                      </p:tavLst>
                                    </p:anim>
                                  </p:childTnLst>
                                </p:cTn>
                              </p:par>
                              <p:par>
                                <p:cTn id="61" presetID="10" presetClass="entr" presetSubtype="0" fill="hold" grpId="0" nodeType="withEffect">
                                  <p:stCondLst>
                                    <p:cond delay="475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2" grpId="0" animBg="1"/>
      <p:bldP spid="13" grpId="0" animBg="1"/>
      <p:bldP spid="14" grpId="0" animBg="1"/>
      <p:bldP spid="15" grpId="0" animBg="1"/>
      <p:bldP spid="16" grpId="0" animBg="1"/>
      <p:bldP spid="17" grpId="0" animBg="1"/>
      <p:bldP spid="18" grpId="0"/>
      <p:bldP spid="19" grpId="0"/>
      <p:bldP spid="20" grpId="0"/>
      <p:bldP spid="21" grpId="0"/>
      <p:bldP spid="22" grpId="0"/>
    </p:bldLst>
  </p:timing>
</p:sld>
</file>

<file path=ppt/theme/theme1.xml><?xml version="1.0" encoding="utf-8"?>
<a:theme xmlns:a="http://schemas.openxmlformats.org/drawingml/2006/main" name="Warwick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4367</TotalTime>
  <Words>1885</Words>
  <Application>Microsoft Office PowerPoint</Application>
  <PresentationFormat>On-screen Show (16:9)</PresentationFormat>
  <Paragraphs>175</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Nixie One</vt:lpstr>
      <vt:lpstr>Gill Sans</vt:lpstr>
      <vt:lpstr>Roboto Slab</vt:lpstr>
      <vt:lpstr>Times New Roman</vt:lpstr>
      <vt:lpstr>Arial</vt:lpstr>
      <vt:lpstr>Warwick template</vt:lpstr>
      <vt:lpstr> Cytology for  your derm cases</vt:lpstr>
      <vt:lpstr>The skin is a unique, very accessible organ</vt:lpstr>
      <vt:lpstr>It’s true!  </vt:lpstr>
      <vt:lpstr>Cytology can be collected by direct and tape techniques</vt:lpstr>
      <vt:lpstr>Impressions</vt:lpstr>
      <vt:lpstr>Swabbing</vt:lpstr>
      <vt:lpstr>Scraping</vt:lpstr>
      <vt:lpstr>PowerPoint Presentation</vt:lpstr>
      <vt:lpstr>PowerPoint Presentation</vt:lpstr>
      <vt:lpstr>*For best results, you must use clear tape</vt:lpstr>
      <vt:lpstr>PowerPoint Presentation</vt:lpstr>
      <vt:lpstr>PowerPoint Presentation</vt:lpstr>
      <vt:lpstr>PowerPoint Presentation</vt:lpstr>
      <vt:lpstr>PowerPoint Presentation</vt:lpstr>
      <vt:lpstr>When to use what</vt:lpstr>
      <vt:lpstr>Assess</vt:lpstr>
      <vt:lpstr>That’s it!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Jennie Tait</dc:creator>
  <cp:lastModifiedBy>Danielle Smith</cp:lastModifiedBy>
  <cp:revision>80</cp:revision>
  <dcterms:modified xsi:type="dcterms:W3CDTF">2020-03-12T17:13:18Z</dcterms:modified>
</cp:coreProperties>
</file>